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8288000" cy="10287000"/>
  <p:notesSz cx="6858000" cy="9144000"/>
  <p:embeddedFontLst>
    <p:embeddedFont>
      <p:font typeface="AC Steelfish" panose="020B0604020202020204" charset="-18"/>
      <p:regular r:id="rId28"/>
    </p:embeddedFont>
    <p:embeddedFont>
      <p:font typeface="Gentlemens Script" panose="020B0604020202020204" charset="-18"/>
      <p:regular r:id="rId29"/>
    </p:embeddedFont>
    <p:embeddedFont>
      <p:font typeface="Roboto" panose="02000000000000000000" pitchFamily="2" charset="0"/>
      <p:regular r:id="rId30"/>
    </p:embeddedFont>
    <p:embeddedFont>
      <p:font typeface="Roboto Bold" panose="020B0604020202020204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3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sv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sv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1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svg"/><Relationship Id="rId4" Type="http://schemas.openxmlformats.org/officeDocument/2006/relationships/image" Target="../media/image1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1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1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1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1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svg"/><Relationship Id="rId4" Type="http://schemas.openxmlformats.org/officeDocument/2006/relationships/image" Target="../media/image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5" Type="http://schemas.openxmlformats.org/officeDocument/2006/relationships/image" Target="../media/image22.sv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80065" y="-461512"/>
            <a:ext cx="7412723" cy="11210025"/>
            <a:chOff x="0" y="0"/>
            <a:chExt cx="1952322" cy="295243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52322" cy="2952435"/>
            </a:xfrm>
            <a:custGeom>
              <a:avLst/>
              <a:gdLst/>
              <a:ahLst/>
              <a:cxnLst/>
              <a:rect l="l" t="t" r="r" b="b"/>
              <a:pathLst>
                <a:path w="1952322" h="2952435">
                  <a:moveTo>
                    <a:pt x="0" y="0"/>
                  </a:moveTo>
                  <a:lnTo>
                    <a:pt x="1952322" y="0"/>
                  </a:lnTo>
                  <a:lnTo>
                    <a:pt x="1952322" y="2952435"/>
                  </a:lnTo>
                  <a:lnTo>
                    <a:pt x="0" y="2952435"/>
                  </a:lnTo>
                  <a:close/>
                </a:path>
              </a:pathLst>
            </a:custGeom>
            <a:solidFill>
              <a:srgbClr val="34520D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952322" cy="30000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5400000" flipV="1">
            <a:off x="-3063056" y="6517192"/>
            <a:ext cx="6126112" cy="3540036"/>
          </a:xfrm>
          <a:custGeom>
            <a:avLst/>
            <a:gdLst/>
            <a:ahLst/>
            <a:cxnLst/>
            <a:rect l="l" t="t" r="r" b="b"/>
            <a:pathLst>
              <a:path w="6126112" h="3540036">
                <a:moveTo>
                  <a:pt x="0" y="3540037"/>
                </a:moveTo>
                <a:lnTo>
                  <a:pt x="6126112" y="3540037"/>
                </a:lnTo>
                <a:lnTo>
                  <a:pt x="6126112" y="0"/>
                </a:lnTo>
                <a:lnTo>
                  <a:pt x="0" y="0"/>
                </a:lnTo>
                <a:lnTo>
                  <a:pt x="0" y="3540037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t="-6643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6" name="Group 6"/>
          <p:cNvGrpSpPr/>
          <p:nvPr/>
        </p:nvGrpSpPr>
        <p:grpSpPr>
          <a:xfrm rot="-5400000">
            <a:off x="809361" y="3253281"/>
            <a:ext cx="10724565" cy="3780438"/>
            <a:chOff x="0" y="0"/>
            <a:chExt cx="1276328" cy="44990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76328" cy="449909"/>
            </a:xfrm>
            <a:custGeom>
              <a:avLst/>
              <a:gdLst/>
              <a:ahLst/>
              <a:cxnLst/>
              <a:rect l="l" t="t" r="r" b="b"/>
              <a:pathLst>
                <a:path w="1276328" h="449909">
                  <a:moveTo>
                    <a:pt x="425673" y="19070"/>
                  </a:moveTo>
                  <a:cubicBezTo>
                    <a:pt x="490895" y="7556"/>
                    <a:pt x="565497" y="0"/>
                    <a:pt x="638508" y="0"/>
                  </a:cubicBezTo>
                  <a:cubicBezTo>
                    <a:pt x="711521" y="0"/>
                    <a:pt x="781778" y="6476"/>
                    <a:pt x="846522" y="17990"/>
                  </a:cubicBezTo>
                  <a:cubicBezTo>
                    <a:pt x="847902" y="18350"/>
                    <a:pt x="849278" y="18350"/>
                    <a:pt x="850655" y="18710"/>
                  </a:cubicBezTo>
                  <a:cubicBezTo>
                    <a:pt x="1093798" y="64765"/>
                    <a:pt x="1272884" y="186379"/>
                    <a:pt x="1276328" y="320441"/>
                  </a:cubicBezTo>
                  <a:lnTo>
                    <a:pt x="1276328" y="449909"/>
                  </a:lnTo>
                  <a:lnTo>
                    <a:pt x="0" y="449909"/>
                  </a:lnTo>
                  <a:lnTo>
                    <a:pt x="0" y="320537"/>
                  </a:lnTo>
                  <a:cubicBezTo>
                    <a:pt x="3444" y="185660"/>
                    <a:pt x="179774" y="64045"/>
                    <a:pt x="425673" y="19070"/>
                  </a:cubicBezTo>
                  <a:close/>
                </a:path>
              </a:pathLst>
            </a:custGeom>
            <a:solidFill>
              <a:srgbClr val="FFFFE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79375"/>
              <a:ext cx="1276328" cy="3705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5400000" flipV="1">
            <a:off x="-3063056" y="337862"/>
            <a:ext cx="6126112" cy="3540036"/>
          </a:xfrm>
          <a:custGeom>
            <a:avLst/>
            <a:gdLst/>
            <a:ahLst/>
            <a:cxnLst/>
            <a:rect l="l" t="t" r="r" b="b"/>
            <a:pathLst>
              <a:path w="6126112" h="3540036">
                <a:moveTo>
                  <a:pt x="0" y="3540037"/>
                </a:moveTo>
                <a:lnTo>
                  <a:pt x="6126112" y="3540037"/>
                </a:lnTo>
                <a:lnTo>
                  <a:pt x="6126112" y="0"/>
                </a:lnTo>
                <a:lnTo>
                  <a:pt x="0" y="0"/>
                </a:lnTo>
                <a:lnTo>
                  <a:pt x="0" y="3540037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t="-6643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655205" y="1677446"/>
            <a:ext cx="7806416" cy="7775922"/>
            <a:chOff x="0" y="0"/>
            <a:chExt cx="6502400" cy="6477000"/>
          </a:xfrm>
        </p:grpSpPr>
        <p:sp>
          <p:nvSpPr>
            <p:cNvPr id="11" name="Freeform 11"/>
            <p:cNvSpPr/>
            <p:nvPr/>
          </p:nvSpPr>
          <p:spPr>
            <a:xfrm>
              <a:off x="116940" y="124149"/>
              <a:ext cx="6262195" cy="6234315"/>
            </a:xfrm>
            <a:custGeom>
              <a:avLst/>
              <a:gdLst/>
              <a:ahLst/>
              <a:cxnLst/>
              <a:rect l="l" t="t" r="r" b="b"/>
              <a:pathLst>
                <a:path w="6262195" h="6234315">
                  <a:moveTo>
                    <a:pt x="3131098" y="32"/>
                  </a:moveTo>
                  <a:cubicBezTo>
                    <a:pt x="2014135" y="-4964"/>
                    <a:pt x="979875" y="588062"/>
                    <a:pt x="419947" y="1554557"/>
                  </a:cubicBezTo>
                  <a:cubicBezTo>
                    <a:pt x="-139982" y="2521051"/>
                    <a:pt x="-139982" y="3713264"/>
                    <a:pt x="419947" y="4679759"/>
                  </a:cubicBezTo>
                  <a:cubicBezTo>
                    <a:pt x="979875" y="5646253"/>
                    <a:pt x="2014135" y="6239279"/>
                    <a:pt x="3131098" y="6234284"/>
                  </a:cubicBezTo>
                  <a:cubicBezTo>
                    <a:pt x="4248061" y="6239279"/>
                    <a:pt x="5282321" y="5646253"/>
                    <a:pt x="5842249" y="4679759"/>
                  </a:cubicBezTo>
                  <a:cubicBezTo>
                    <a:pt x="6402178" y="3713265"/>
                    <a:pt x="6402178" y="2521051"/>
                    <a:pt x="5842249" y="1554557"/>
                  </a:cubicBezTo>
                  <a:cubicBezTo>
                    <a:pt x="5282321" y="588063"/>
                    <a:pt x="4248061" y="-4963"/>
                    <a:pt x="3131098" y="32"/>
                  </a:cubicBezTo>
                  <a:close/>
                </a:path>
              </a:pathLst>
            </a:custGeom>
            <a:blipFill>
              <a:blip r:embed="rId3"/>
              <a:stretch>
                <a:fillRect l="-19874" t="-20878" r="-30550"/>
              </a:stretch>
            </a:blipFill>
          </p:spPr>
          <p:txBody>
            <a:bodyPr/>
            <a:lstStyle/>
            <a:p>
              <a:endParaRPr lang="pl-PL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FFEF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13" name="Freeform 13"/>
          <p:cNvSpPr/>
          <p:nvPr/>
        </p:nvSpPr>
        <p:spPr>
          <a:xfrm>
            <a:off x="521471" y="786007"/>
            <a:ext cx="5650172" cy="8714987"/>
          </a:xfrm>
          <a:custGeom>
            <a:avLst/>
            <a:gdLst/>
            <a:ahLst/>
            <a:cxnLst/>
            <a:rect l="l" t="t" r="r" b="b"/>
            <a:pathLst>
              <a:path w="5650172" h="8714987">
                <a:moveTo>
                  <a:pt x="0" y="0"/>
                </a:moveTo>
                <a:lnTo>
                  <a:pt x="5650173" y="0"/>
                </a:lnTo>
                <a:lnTo>
                  <a:pt x="5650173" y="8714986"/>
                </a:lnTo>
                <a:lnTo>
                  <a:pt x="0" y="871498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54629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4" name="Freeform 14"/>
          <p:cNvSpPr/>
          <p:nvPr/>
        </p:nvSpPr>
        <p:spPr>
          <a:xfrm>
            <a:off x="4445597" y="6806736"/>
            <a:ext cx="4812703" cy="2694258"/>
          </a:xfrm>
          <a:custGeom>
            <a:avLst/>
            <a:gdLst/>
            <a:ahLst/>
            <a:cxnLst/>
            <a:rect l="l" t="t" r="r" b="b"/>
            <a:pathLst>
              <a:path w="4812703" h="2694258">
                <a:moveTo>
                  <a:pt x="0" y="0"/>
                </a:moveTo>
                <a:lnTo>
                  <a:pt x="4812703" y="0"/>
                </a:lnTo>
                <a:lnTo>
                  <a:pt x="4812703" y="2694257"/>
                </a:lnTo>
                <a:lnTo>
                  <a:pt x="0" y="269425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81536" t="-223465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5" name="Freeform 15"/>
          <p:cNvSpPr/>
          <p:nvPr/>
        </p:nvSpPr>
        <p:spPr>
          <a:xfrm flipH="1">
            <a:off x="12137103" y="6801402"/>
            <a:ext cx="6882460" cy="1225802"/>
          </a:xfrm>
          <a:custGeom>
            <a:avLst/>
            <a:gdLst/>
            <a:ahLst/>
            <a:cxnLst/>
            <a:rect l="l" t="t" r="r" b="b"/>
            <a:pathLst>
              <a:path w="6882460" h="1225802">
                <a:moveTo>
                  <a:pt x="6882460" y="0"/>
                </a:moveTo>
                <a:lnTo>
                  <a:pt x="0" y="0"/>
                </a:lnTo>
                <a:lnTo>
                  <a:pt x="0" y="1225802"/>
                </a:lnTo>
                <a:lnTo>
                  <a:pt x="6882460" y="1225802"/>
                </a:lnTo>
                <a:lnTo>
                  <a:pt x="688246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584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6" name="Freeform 16"/>
          <p:cNvSpPr/>
          <p:nvPr/>
        </p:nvSpPr>
        <p:spPr>
          <a:xfrm flipH="1">
            <a:off x="10093208" y="6796151"/>
            <a:ext cx="6882460" cy="1225802"/>
          </a:xfrm>
          <a:custGeom>
            <a:avLst/>
            <a:gdLst/>
            <a:ahLst/>
            <a:cxnLst/>
            <a:rect l="l" t="t" r="r" b="b"/>
            <a:pathLst>
              <a:path w="6882460" h="1225802">
                <a:moveTo>
                  <a:pt x="6882460" y="0"/>
                </a:moveTo>
                <a:lnTo>
                  <a:pt x="0" y="0"/>
                </a:lnTo>
                <a:lnTo>
                  <a:pt x="0" y="1225802"/>
                </a:lnTo>
                <a:lnTo>
                  <a:pt x="6882460" y="1225802"/>
                </a:lnTo>
                <a:lnTo>
                  <a:pt x="688246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584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Freeform 17"/>
          <p:cNvSpPr/>
          <p:nvPr/>
        </p:nvSpPr>
        <p:spPr>
          <a:xfrm>
            <a:off x="17259300" y="2008509"/>
            <a:ext cx="827860" cy="713109"/>
          </a:xfrm>
          <a:custGeom>
            <a:avLst/>
            <a:gdLst/>
            <a:ahLst/>
            <a:cxnLst/>
            <a:rect l="l" t="t" r="r" b="b"/>
            <a:pathLst>
              <a:path w="827860" h="713109">
                <a:moveTo>
                  <a:pt x="0" y="0"/>
                </a:moveTo>
                <a:lnTo>
                  <a:pt x="827860" y="0"/>
                </a:lnTo>
                <a:lnTo>
                  <a:pt x="827860" y="713109"/>
                </a:lnTo>
                <a:lnTo>
                  <a:pt x="0" y="71310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9407" r="-19158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8" name="Freeform 18"/>
          <p:cNvSpPr/>
          <p:nvPr/>
        </p:nvSpPr>
        <p:spPr>
          <a:xfrm>
            <a:off x="7172818" y="2008509"/>
            <a:ext cx="1778089" cy="1613616"/>
          </a:xfrm>
          <a:custGeom>
            <a:avLst/>
            <a:gdLst/>
            <a:ahLst/>
            <a:cxnLst/>
            <a:rect l="l" t="t" r="r" b="b"/>
            <a:pathLst>
              <a:path w="1778089" h="1613616">
                <a:moveTo>
                  <a:pt x="0" y="0"/>
                </a:moveTo>
                <a:lnTo>
                  <a:pt x="1778089" y="0"/>
                </a:lnTo>
                <a:lnTo>
                  <a:pt x="1778089" y="1613616"/>
                </a:lnTo>
                <a:lnTo>
                  <a:pt x="0" y="161361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9" name="TextBox 19"/>
          <p:cNvSpPr txBox="1"/>
          <p:nvPr/>
        </p:nvSpPr>
        <p:spPr>
          <a:xfrm>
            <a:off x="8061863" y="3850010"/>
            <a:ext cx="9882445" cy="26142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281"/>
              </a:lnSpc>
              <a:spcBef>
                <a:spcPct val="0"/>
              </a:spcBef>
            </a:pPr>
            <a:r>
              <a:rPr lang="en-US" sz="15201">
                <a:solidFill>
                  <a:srgbClr val="34520D"/>
                </a:solidFill>
                <a:latin typeface="AC Steelfish"/>
                <a:ea typeface="AC Steelfish"/>
                <a:cs typeface="AC Steelfish"/>
                <a:sym typeface="AC Steelfish"/>
              </a:rPr>
              <a:t>EKOCYKRULARNI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596850" y="1751334"/>
            <a:ext cx="5576725" cy="22320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8199"/>
              </a:lnSpc>
              <a:spcBef>
                <a:spcPct val="0"/>
              </a:spcBef>
            </a:pPr>
            <a:r>
              <a:rPr lang="en-US" sz="12999">
                <a:solidFill>
                  <a:srgbClr val="172900"/>
                </a:solidFill>
                <a:latin typeface="Gentlemens Script"/>
                <a:ea typeface="Gentlemens Script"/>
                <a:cs typeface="Gentlemens Script"/>
                <a:sym typeface="Gentlemens Script"/>
              </a:rPr>
              <a:t>Konkurs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166728" y="6917196"/>
            <a:ext cx="8735419" cy="759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860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172900"/>
                </a:solidFill>
                <a:latin typeface="AC Steelfish"/>
                <a:ea typeface="AC Steelfish"/>
                <a:cs typeface="AC Steelfish"/>
                <a:sym typeface="AC Steelfish"/>
              </a:rPr>
              <a:t>Przedszkole</a:t>
            </a:r>
            <a:r>
              <a:rPr lang="en-US" sz="4000" dirty="0">
                <a:solidFill>
                  <a:srgbClr val="172900"/>
                </a:solidFill>
                <a:latin typeface="AC Steelfish"/>
                <a:ea typeface="AC Steelfish"/>
                <a:cs typeface="AC Steelfish"/>
                <a:sym typeface="AC Steelfish"/>
              </a:rPr>
              <a:t> </a:t>
            </a:r>
            <a:r>
              <a:rPr lang="en-US" sz="4000" dirty="0" err="1">
                <a:solidFill>
                  <a:srgbClr val="172900"/>
                </a:solidFill>
                <a:latin typeface="AC Steelfish"/>
                <a:ea typeface="AC Steelfish"/>
                <a:cs typeface="AC Steelfish"/>
                <a:sym typeface="AC Steelfish"/>
              </a:rPr>
              <a:t>miejskie</a:t>
            </a:r>
            <a:r>
              <a:rPr lang="en-US" sz="4000" dirty="0">
                <a:solidFill>
                  <a:srgbClr val="172900"/>
                </a:solidFill>
                <a:latin typeface="AC Steelfish"/>
                <a:ea typeface="AC Steelfish"/>
                <a:cs typeface="AC Steelfish"/>
                <a:sym typeface="AC Steelfish"/>
              </a:rPr>
              <a:t> nr 2 </a:t>
            </a:r>
            <a:r>
              <a:rPr lang="pl-PL" sz="4000" dirty="0">
                <a:solidFill>
                  <a:srgbClr val="172900"/>
                </a:solidFill>
                <a:latin typeface="AC Steelfish"/>
                <a:ea typeface="AC Steelfish"/>
                <a:cs typeface="AC Steelfish"/>
                <a:sym typeface="AC Steelfish"/>
              </a:rPr>
              <a:t>im. Doroty </a:t>
            </a:r>
            <a:r>
              <a:rPr lang="pl-PL" sz="4000" dirty="0" err="1">
                <a:solidFill>
                  <a:srgbClr val="172900"/>
                </a:solidFill>
                <a:latin typeface="AC Steelfish"/>
                <a:ea typeface="AC Steelfish"/>
                <a:cs typeface="AC Steelfish"/>
                <a:sym typeface="AC Steelfish"/>
              </a:rPr>
              <a:t>Gellner</a:t>
            </a:r>
            <a:r>
              <a:rPr lang="pl-PL" sz="4000" dirty="0">
                <a:solidFill>
                  <a:srgbClr val="172900"/>
                </a:solidFill>
                <a:latin typeface="AC Steelfish"/>
                <a:ea typeface="AC Steelfish"/>
                <a:cs typeface="AC Steelfish"/>
                <a:sym typeface="AC Steelfish"/>
              </a:rPr>
              <a:t> </a:t>
            </a:r>
            <a:r>
              <a:rPr lang="en-US" sz="4000" dirty="0">
                <a:solidFill>
                  <a:srgbClr val="172900"/>
                </a:solidFill>
                <a:latin typeface="AC Steelfish"/>
                <a:ea typeface="AC Steelfish"/>
                <a:cs typeface="AC Steelfish"/>
                <a:sym typeface="AC Steelfish"/>
              </a:rPr>
              <a:t>w </a:t>
            </a:r>
            <a:r>
              <a:rPr lang="en-US" sz="4000" dirty="0" err="1">
                <a:solidFill>
                  <a:srgbClr val="172900"/>
                </a:solidFill>
                <a:latin typeface="AC Steelfish"/>
                <a:ea typeface="AC Steelfish"/>
                <a:cs typeface="AC Steelfish"/>
                <a:sym typeface="AC Steelfish"/>
              </a:rPr>
              <a:t>Legionowie</a:t>
            </a:r>
            <a:r>
              <a:rPr lang="pl-PL" sz="4000" dirty="0">
                <a:solidFill>
                  <a:srgbClr val="172900"/>
                </a:solidFill>
                <a:latin typeface="AC Steelfish"/>
                <a:ea typeface="AC Steelfish"/>
                <a:cs typeface="AC Steelfish"/>
                <a:sym typeface="AC Steelfish"/>
              </a:rPr>
              <a:t> </a:t>
            </a:r>
            <a:endParaRPr lang="en-US" sz="4000" dirty="0">
              <a:solidFill>
                <a:srgbClr val="172900"/>
              </a:solidFill>
              <a:latin typeface="AC Steelfish"/>
              <a:ea typeface="AC Steelfish"/>
              <a:cs typeface="AC Steelfish"/>
              <a:sym typeface="AC Steelfish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571341" y="506170"/>
            <a:ext cx="15145318" cy="1892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400"/>
              </a:lnSpc>
              <a:spcBef>
                <a:spcPct val="0"/>
              </a:spcBef>
            </a:pPr>
            <a:r>
              <a:rPr lang="en-US" sz="11000">
                <a:solidFill>
                  <a:srgbClr val="34520D"/>
                </a:solidFill>
                <a:latin typeface="AC Steelfish"/>
                <a:ea typeface="AC Steelfish"/>
                <a:cs typeface="AC Steelfish"/>
                <a:sym typeface="AC Steelfish"/>
              </a:rPr>
              <a:t>STACJA 8: WĘDRÓWKA KROPLI WODY</a:t>
            </a:r>
          </a:p>
        </p:txBody>
      </p:sp>
      <p:sp>
        <p:nvSpPr>
          <p:cNvPr id="3" name="Freeform 3"/>
          <p:cNvSpPr/>
          <p:nvPr/>
        </p:nvSpPr>
        <p:spPr>
          <a:xfrm>
            <a:off x="15959083" y="725245"/>
            <a:ext cx="1341355" cy="1341355"/>
          </a:xfrm>
          <a:custGeom>
            <a:avLst/>
            <a:gdLst/>
            <a:ahLst/>
            <a:cxnLst/>
            <a:rect l="l" t="t" r="r" b="b"/>
            <a:pathLst>
              <a:path w="1341355" h="1341355">
                <a:moveTo>
                  <a:pt x="0" y="0"/>
                </a:moveTo>
                <a:lnTo>
                  <a:pt x="1341355" y="0"/>
                </a:lnTo>
                <a:lnTo>
                  <a:pt x="1341355" y="1341355"/>
                </a:lnTo>
                <a:lnTo>
                  <a:pt x="0" y="134135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15728227" y="692053"/>
            <a:ext cx="1976863" cy="1606202"/>
          </a:xfrm>
          <a:custGeom>
            <a:avLst/>
            <a:gdLst/>
            <a:ahLst/>
            <a:cxnLst/>
            <a:rect l="l" t="t" r="r" b="b"/>
            <a:pathLst>
              <a:path w="1976863" h="1606202">
                <a:moveTo>
                  <a:pt x="0" y="0"/>
                </a:moveTo>
                <a:lnTo>
                  <a:pt x="1976864" y="0"/>
                </a:lnTo>
                <a:lnTo>
                  <a:pt x="1976864" y="1606202"/>
                </a:lnTo>
                <a:lnTo>
                  <a:pt x="0" y="160620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AutoShape 5"/>
          <p:cNvSpPr/>
          <p:nvPr/>
        </p:nvSpPr>
        <p:spPr>
          <a:xfrm>
            <a:off x="1967923" y="2903213"/>
            <a:ext cx="16320077" cy="0"/>
          </a:xfrm>
          <a:prstGeom prst="line">
            <a:avLst/>
          </a:prstGeom>
          <a:ln w="76200" cap="rnd">
            <a:solidFill>
              <a:srgbClr val="67A516"/>
            </a:solidFill>
            <a:prstDash val="lgDash"/>
            <a:headEnd type="diamond" w="lg" len="lg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3894950" y="3131813"/>
            <a:ext cx="4767719" cy="6356958"/>
          </a:xfrm>
          <a:custGeom>
            <a:avLst/>
            <a:gdLst/>
            <a:ahLst/>
            <a:cxnLst/>
            <a:rect l="l" t="t" r="r" b="b"/>
            <a:pathLst>
              <a:path w="4767719" h="6356958">
                <a:moveTo>
                  <a:pt x="0" y="0"/>
                </a:moveTo>
                <a:lnTo>
                  <a:pt x="4767718" y="0"/>
                </a:lnTo>
                <a:lnTo>
                  <a:pt x="4767718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10243960" y="3131813"/>
            <a:ext cx="4767719" cy="6356958"/>
          </a:xfrm>
          <a:custGeom>
            <a:avLst/>
            <a:gdLst/>
            <a:ahLst/>
            <a:cxnLst/>
            <a:rect l="l" t="t" r="r" b="b"/>
            <a:pathLst>
              <a:path w="4767719" h="6356958">
                <a:moveTo>
                  <a:pt x="0" y="0"/>
                </a:moveTo>
                <a:lnTo>
                  <a:pt x="4767719" y="0"/>
                </a:lnTo>
                <a:lnTo>
                  <a:pt x="4767719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TextBox 8"/>
          <p:cNvSpPr txBox="1"/>
          <p:nvPr/>
        </p:nvSpPr>
        <p:spPr>
          <a:xfrm>
            <a:off x="16188928" y="1078261"/>
            <a:ext cx="881665" cy="693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69"/>
              </a:lnSpc>
              <a:spcBef>
                <a:spcPct val="0"/>
              </a:spcBef>
            </a:pPr>
            <a:r>
              <a:rPr lang="en-US" sz="4049">
                <a:solidFill>
                  <a:srgbClr val="FFFFEF"/>
                </a:solidFill>
                <a:latin typeface="AC Steelfish"/>
                <a:ea typeface="AC Steelfish"/>
                <a:cs typeface="AC Steelfish"/>
                <a:sym typeface="AC Steelfish"/>
              </a:rPr>
              <a:t>08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644333" y="1990400"/>
            <a:ext cx="10656105" cy="630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58"/>
              </a:lnSpc>
              <a:spcBef>
                <a:spcPct val="0"/>
              </a:spcBef>
            </a:pPr>
            <a:r>
              <a:rPr lang="en-US" sz="3684">
                <a:solidFill>
                  <a:srgbClr val="172900"/>
                </a:solidFill>
                <a:latin typeface="Roboto"/>
                <a:ea typeface="Roboto"/>
                <a:cs typeface="Roboto"/>
                <a:sym typeface="Roboto"/>
              </a:rPr>
              <a:t>Labirynt z robotem ,,Zosią”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571341" y="506170"/>
            <a:ext cx="15145318" cy="1892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400"/>
              </a:lnSpc>
              <a:spcBef>
                <a:spcPct val="0"/>
              </a:spcBef>
            </a:pPr>
            <a:r>
              <a:rPr lang="en-US" sz="11000">
                <a:solidFill>
                  <a:srgbClr val="34520D"/>
                </a:solidFill>
                <a:latin typeface="AC Steelfish"/>
                <a:ea typeface="AC Steelfish"/>
                <a:cs typeface="AC Steelfish"/>
                <a:sym typeface="AC Steelfish"/>
              </a:rPr>
              <a:t>STACJA 9: DETEKTYWI OPAKOWAŃ</a:t>
            </a:r>
          </a:p>
        </p:txBody>
      </p:sp>
      <p:sp>
        <p:nvSpPr>
          <p:cNvPr id="3" name="Freeform 3"/>
          <p:cNvSpPr/>
          <p:nvPr/>
        </p:nvSpPr>
        <p:spPr>
          <a:xfrm>
            <a:off x="15959083" y="725245"/>
            <a:ext cx="1341355" cy="1341355"/>
          </a:xfrm>
          <a:custGeom>
            <a:avLst/>
            <a:gdLst/>
            <a:ahLst/>
            <a:cxnLst/>
            <a:rect l="l" t="t" r="r" b="b"/>
            <a:pathLst>
              <a:path w="1341355" h="1341355">
                <a:moveTo>
                  <a:pt x="0" y="0"/>
                </a:moveTo>
                <a:lnTo>
                  <a:pt x="1341355" y="0"/>
                </a:lnTo>
                <a:lnTo>
                  <a:pt x="1341355" y="1341355"/>
                </a:lnTo>
                <a:lnTo>
                  <a:pt x="0" y="134135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15728227" y="692053"/>
            <a:ext cx="1976863" cy="1606202"/>
          </a:xfrm>
          <a:custGeom>
            <a:avLst/>
            <a:gdLst/>
            <a:ahLst/>
            <a:cxnLst/>
            <a:rect l="l" t="t" r="r" b="b"/>
            <a:pathLst>
              <a:path w="1976863" h="1606202">
                <a:moveTo>
                  <a:pt x="0" y="0"/>
                </a:moveTo>
                <a:lnTo>
                  <a:pt x="1976864" y="0"/>
                </a:lnTo>
                <a:lnTo>
                  <a:pt x="1976864" y="1606202"/>
                </a:lnTo>
                <a:lnTo>
                  <a:pt x="0" y="160620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AutoShape 5"/>
          <p:cNvSpPr/>
          <p:nvPr/>
        </p:nvSpPr>
        <p:spPr>
          <a:xfrm>
            <a:off x="1967923" y="2903213"/>
            <a:ext cx="16320077" cy="0"/>
          </a:xfrm>
          <a:prstGeom prst="line">
            <a:avLst/>
          </a:prstGeom>
          <a:ln w="76200" cap="rnd">
            <a:solidFill>
              <a:srgbClr val="67A516"/>
            </a:solidFill>
            <a:prstDash val="lgDash"/>
            <a:headEnd type="diamond" w="lg" len="lg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2870701" y="3794325"/>
            <a:ext cx="4767719" cy="5970671"/>
          </a:xfrm>
          <a:custGeom>
            <a:avLst/>
            <a:gdLst/>
            <a:ahLst/>
            <a:cxnLst/>
            <a:rect l="l" t="t" r="r" b="b"/>
            <a:pathLst>
              <a:path w="4767719" h="5970671">
                <a:moveTo>
                  <a:pt x="0" y="0"/>
                </a:moveTo>
                <a:lnTo>
                  <a:pt x="4767719" y="0"/>
                </a:lnTo>
                <a:lnTo>
                  <a:pt x="4767719" y="5970671"/>
                </a:lnTo>
                <a:lnTo>
                  <a:pt x="0" y="59706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469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9109698" y="3794325"/>
            <a:ext cx="7960894" cy="5970671"/>
          </a:xfrm>
          <a:custGeom>
            <a:avLst/>
            <a:gdLst/>
            <a:ahLst/>
            <a:cxnLst/>
            <a:rect l="l" t="t" r="r" b="b"/>
            <a:pathLst>
              <a:path w="7960894" h="5970671">
                <a:moveTo>
                  <a:pt x="0" y="0"/>
                </a:moveTo>
                <a:lnTo>
                  <a:pt x="7960895" y="0"/>
                </a:lnTo>
                <a:lnTo>
                  <a:pt x="7960895" y="5970671"/>
                </a:lnTo>
                <a:lnTo>
                  <a:pt x="0" y="597067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TextBox 8"/>
          <p:cNvSpPr txBox="1"/>
          <p:nvPr/>
        </p:nvSpPr>
        <p:spPr>
          <a:xfrm>
            <a:off x="16188928" y="1078261"/>
            <a:ext cx="881665" cy="693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69"/>
              </a:lnSpc>
              <a:spcBef>
                <a:spcPct val="0"/>
              </a:spcBef>
            </a:pPr>
            <a:r>
              <a:rPr lang="en-US" sz="4049">
                <a:solidFill>
                  <a:srgbClr val="FFFFEF"/>
                </a:solidFill>
                <a:latin typeface="AC Steelfish"/>
                <a:ea typeface="AC Steelfish"/>
                <a:cs typeface="AC Steelfish"/>
                <a:sym typeface="AC Steelfish"/>
              </a:rPr>
              <a:t>09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571341" y="506170"/>
            <a:ext cx="15145318" cy="1892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400"/>
              </a:lnSpc>
              <a:spcBef>
                <a:spcPct val="0"/>
              </a:spcBef>
            </a:pPr>
            <a:r>
              <a:rPr lang="en-US" sz="11000">
                <a:solidFill>
                  <a:srgbClr val="34520D"/>
                </a:solidFill>
                <a:latin typeface="AC Steelfish"/>
                <a:ea typeface="AC Steelfish"/>
                <a:cs typeface="AC Steelfish"/>
                <a:sym typeface="AC Steelfish"/>
              </a:rPr>
              <a:t>STACJA 10: MALUJEMY DLA ZIEMI</a:t>
            </a:r>
          </a:p>
        </p:txBody>
      </p:sp>
      <p:sp>
        <p:nvSpPr>
          <p:cNvPr id="3" name="Freeform 3"/>
          <p:cNvSpPr/>
          <p:nvPr/>
        </p:nvSpPr>
        <p:spPr>
          <a:xfrm>
            <a:off x="15959083" y="725245"/>
            <a:ext cx="1341355" cy="1341355"/>
          </a:xfrm>
          <a:custGeom>
            <a:avLst/>
            <a:gdLst/>
            <a:ahLst/>
            <a:cxnLst/>
            <a:rect l="l" t="t" r="r" b="b"/>
            <a:pathLst>
              <a:path w="1341355" h="1341355">
                <a:moveTo>
                  <a:pt x="0" y="0"/>
                </a:moveTo>
                <a:lnTo>
                  <a:pt x="1341355" y="0"/>
                </a:lnTo>
                <a:lnTo>
                  <a:pt x="1341355" y="1341355"/>
                </a:lnTo>
                <a:lnTo>
                  <a:pt x="0" y="134135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15728227" y="692053"/>
            <a:ext cx="1976863" cy="1606202"/>
          </a:xfrm>
          <a:custGeom>
            <a:avLst/>
            <a:gdLst/>
            <a:ahLst/>
            <a:cxnLst/>
            <a:rect l="l" t="t" r="r" b="b"/>
            <a:pathLst>
              <a:path w="1976863" h="1606202">
                <a:moveTo>
                  <a:pt x="0" y="0"/>
                </a:moveTo>
                <a:lnTo>
                  <a:pt x="1976864" y="0"/>
                </a:lnTo>
                <a:lnTo>
                  <a:pt x="1976864" y="1606202"/>
                </a:lnTo>
                <a:lnTo>
                  <a:pt x="0" y="160620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AutoShape 5"/>
          <p:cNvSpPr/>
          <p:nvPr/>
        </p:nvSpPr>
        <p:spPr>
          <a:xfrm>
            <a:off x="1967923" y="2903213"/>
            <a:ext cx="16320077" cy="0"/>
          </a:xfrm>
          <a:prstGeom prst="line">
            <a:avLst/>
          </a:prstGeom>
          <a:ln w="76200" cap="rnd">
            <a:solidFill>
              <a:srgbClr val="67A516"/>
            </a:solidFill>
            <a:prstDash val="lgDash"/>
            <a:headEnd type="diamond" w="lg" len="lg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1967923" y="3408038"/>
            <a:ext cx="4767719" cy="6356958"/>
          </a:xfrm>
          <a:custGeom>
            <a:avLst/>
            <a:gdLst/>
            <a:ahLst/>
            <a:cxnLst/>
            <a:rect l="l" t="t" r="r" b="b"/>
            <a:pathLst>
              <a:path w="4767719" h="6356958">
                <a:moveTo>
                  <a:pt x="0" y="0"/>
                </a:moveTo>
                <a:lnTo>
                  <a:pt x="4767719" y="0"/>
                </a:lnTo>
                <a:lnTo>
                  <a:pt x="4767719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7340577" y="3408038"/>
            <a:ext cx="4767719" cy="6356958"/>
          </a:xfrm>
          <a:custGeom>
            <a:avLst/>
            <a:gdLst/>
            <a:ahLst/>
            <a:cxnLst/>
            <a:rect l="l" t="t" r="r" b="b"/>
            <a:pathLst>
              <a:path w="4767719" h="6356958">
                <a:moveTo>
                  <a:pt x="0" y="0"/>
                </a:moveTo>
                <a:lnTo>
                  <a:pt x="4767718" y="0"/>
                </a:lnTo>
                <a:lnTo>
                  <a:pt x="4767718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12937372" y="3408038"/>
            <a:ext cx="4767719" cy="6356958"/>
          </a:xfrm>
          <a:custGeom>
            <a:avLst/>
            <a:gdLst/>
            <a:ahLst/>
            <a:cxnLst/>
            <a:rect l="l" t="t" r="r" b="b"/>
            <a:pathLst>
              <a:path w="4767719" h="6356958">
                <a:moveTo>
                  <a:pt x="0" y="0"/>
                </a:moveTo>
                <a:lnTo>
                  <a:pt x="4767719" y="0"/>
                </a:lnTo>
                <a:lnTo>
                  <a:pt x="4767719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TextBox 9"/>
          <p:cNvSpPr txBox="1"/>
          <p:nvPr/>
        </p:nvSpPr>
        <p:spPr>
          <a:xfrm>
            <a:off x="16188928" y="1078261"/>
            <a:ext cx="881665" cy="693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69"/>
              </a:lnSpc>
              <a:spcBef>
                <a:spcPct val="0"/>
              </a:spcBef>
            </a:pPr>
            <a:r>
              <a:rPr lang="en-US" sz="4049">
                <a:solidFill>
                  <a:srgbClr val="FFFFEF"/>
                </a:solidFill>
                <a:latin typeface="AC Steelfish"/>
                <a:ea typeface="AC Steelfish"/>
                <a:cs typeface="AC Steelfish"/>
                <a:sym typeface="AC Steelfish"/>
              </a:rPr>
              <a:t>10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340577" y="2045219"/>
            <a:ext cx="10656105" cy="630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58"/>
              </a:lnSpc>
              <a:spcBef>
                <a:spcPct val="0"/>
              </a:spcBef>
            </a:pPr>
            <a:r>
              <a:rPr lang="en-US" sz="3684">
                <a:solidFill>
                  <a:srgbClr val="172900"/>
                </a:solidFill>
                <a:latin typeface="Roboto"/>
                <a:ea typeface="Roboto"/>
                <a:cs typeface="Roboto"/>
                <a:sym typeface="Roboto"/>
              </a:rPr>
              <a:t>Kolorowe kwiaty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571341" y="506170"/>
            <a:ext cx="15145318" cy="1892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400"/>
              </a:lnSpc>
              <a:spcBef>
                <a:spcPct val="0"/>
              </a:spcBef>
            </a:pPr>
            <a:r>
              <a:rPr lang="en-US" sz="11000">
                <a:solidFill>
                  <a:srgbClr val="34520D"/>
                </a:solidFill>
                <a:latin typeface="AC Steelfish"/>
                <a:ea typeface="AC Steelfish"/>
                <a:cs typeface="AC Steelfish"/>
                <a:sym typeface="AC Steelfish"/>
              </a:rPr>
              <a:t>FINAŁ GRY</a:t>
            </a:r>
          </a:p>
        </p:txBody>
      </p:sp>
      <p:sp>
        <p:nvSpPr>
          <p:cNvPr id="3" name="Freeform 3"/>
          <p:cNvSpPr/>
          <p:nvPr/>
        </p:nvSpPr>
        <p:spPr>
          <a:xfrm>
            <a:off x="15959083" y="725245"/>
            <a:ext cx="1341355" cy="1341355"/>
          </a:xfrm>
          <a:custGeom>
            <a:avLst/>
            <a:gdLst/>
            <a:ahLst/>
            <a:cxnLst/>
            <a:rect l="l" t="t" r="r" b="b"/>
            <a:pathLst>
              <a:path w="1341355" h="1341355">
                <a:moveTo>
                  <a:pt x="0" y="0"/>
                </a:moveTo>
                <a:lnTo>
                  <a:pt x="1341355" y="0"/>
                </a:lnTo>
                <a:lnTo>
                  <a:pt x="1341355" y="1341355"/>
                </a:lnTo>
                <a:lnTo>
                  <a:pt x="0" y="134135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15728227" y="692053"/>
            <a:ext cx="1976863" cy="1606202"/>
          </a:xfrm>
          <a:custGeom>
            <a:avLst/>
            <a:gdLst/>
            <a:ahLst/>
            <a:cxnLst/>
            <a:rect l="l" t="t" r="r" b="b"/>
            <a:pathLst>
              <a:path w="1976863" h="1606202">
                <a:moveTo>
                  <a:pt x="0" y="0"/>
                </a:moveTo>
                <a:lnTo>
                  <a:pt x="1976864" y="0"/>
                </a:lnTo>
                <a:lnTo>
                  <a:pt x="1976864" y="1606202"/>
                </a:lnTo>
                <a:lnTo>
                  <a:pt x="0" y="160620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AutoShape 5"/>
          <p:cNvSpPr/>
          <p:nvPr/>
        </p:nvSpPr>
        <p:spPr>
          <a:xfrm>
            <a:off x="1967923" y="2903213"/>
            <a:ext cx="16320077" cy="0"/>
          </a:xfrm>
          <a:prstGeom prst="line">
            <a:avLst/>
          </a:prstGeom>
          <a:ln w="76200" cap="rnd">
            <a:solidFill>
              <a:srgbClr val="67A516"/>
            </a:solidFill>
            <a:prstDash val="lgDash"/>
            <a:headEnd type="diamond" w="lg" len="lg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6760141" y="3408038"/>
            <a:ext cx="4767719" cy="6356958"/>
          </a:xfrm>
          <a:custGeom>
            <a:avLst/>
            <a:gdLst/>
            <a:ahLst/>
            <a:cxnLst/>
            <a:rect l="l" t="t" r="r" b="b"/>
            <a:pathLst>
              <a:path w="4767719" h="6356958">
                <a:moveTo>
                  <a:pt x="0" y="0"/>
                </a:moveTo>
                <a:lnTo>
                  <a:pt x="4767718" y="0"/>
                </a:lnTo>
                <a:lnTo>
                  <a:pt x="4767718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1028700" y="4849360"/>
            <a:ext cx="5234371" cy="3474314"/>
          </a:xfrm>
          <a:custGeom>
            <a:avLst/>
            <a:gdLst/>
            <a:ahLst/>
            <a:cxnLst/>
            <a:rect l="l" t="t" r="r" b="b"/>
            <a:pathLst>
              <a:path w="5234371" h="3474314">
                <a:moveTo>
                  <a:pt x="0" y="0"/>
                </a:moveTo>
                <a:lnTo>
                  <a:pt x="5234371" y="0"/>
                </a:lnTo>
                <a:lnTo>
                  <a:pt x="5234371" y="3474314"/>
                </a:lnTo>
                <a:lnTo>
                  <a:pt x="0" y="347431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13151246" y="4529117"/>
            <a:ext cx="3919347" cy="4114800"/>
          </a:xfrm>
          <a:custGeom>
            <a:avLst/>
            <a:gdLst/>
            <a:ahLst/>
            <a:cxnLst/>
            <a:rect l="l" t="t" r="r" b="b"/>
            <a:pathLst>
              <a:path w="3919347" h="4114800">
                <a:moveTo>
                  <a:pt x="0" y="0"/>
                </a:moveTo>
                <a:lnTo>
                  <a:pt x="3919347" y="0"/>
                </a:lnTo>
                <a:lnTo>
                  <a:pt x="391934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TextBox 9"/>
          <p:cNvSpPr txBox="1"/>
          <p:nvPr/>
        </p:nvSpPr>
        <p:spPr>
          <a:xfrm>
            <a:off x="16188928" y="1078261"/>
            <a:ext cx="881665" cy="693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69"/>
              </a:lnSpc>
              <a:spcBef>
                <a:spcPct val="0"/>
              </a:spcBef>
            </a:pPr>
            <a:r>
              <a:rPr lang="en-US" sz="4049">
                <a:solidFill>
                  <a:srgbClr val="FFFFEF"/>
                </a:solidFill>
                <a:latin typeface="AC Steelfish"/>
                <a:ea typeface="AC Steelfish"/>
                <a:cs typeface="AC Steelfish"/>
                <a:sym typeface="AC Steelfish"/>
              </a:rPr>
              <a:t>11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14027136" y="-719065"/>
            <a:ext cx="5449789" cy="11725130"/>
            <a:chOff x="0" y="0"/>
            <a:chExt cx="1664166" cy="358042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64166" cy="3580426"/>
            </a:xfrm>
            <a:custGeom>
              <a:avLst/>
              <a:gdLst/>
              <a:ahLst/>
              <a:cxnLst/>
              <a:rect l="l" t="t" r="r" b="b"/>
              <a:pathLst>
                <a:path w="1664166" h="3580426">
                  <a:moveTo>
                    <a:pt x="0" y="0"/>
                  </a:moveTo>
                  <a:lnTo>
                    <a:pt x="1664166" y="0"/>
                  </a:lnTo>
                  <a:lnTo>
                    <a:pt x="1664166" y="3580426"/>
                  </a:lnTo>
                  <a:lnTo>
                    <a:pt x="0" y="3580426"/>
                  </a:lnTo>
                  <a:close/>
                </a:path>
              </a:pathLst>
            </a:custGeom>
            <a:solidFill>
              <a:srgbClr val="34520D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664166" cy="36280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5400000">
            <a:off x="8416444" y="3513195"/>
            <a:ext cx="11671631" cy="3260609"/>
            <a:chOff x="0" y="0"/>
            <a:chExt cx="1610488" cy="44990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10488" cy="449909"/>
            </a:xfrm>
            <a:custGeom>
              <a:avLst/>
              <a:gdLst/>
              <a:ahLst/>
              <a:cxnLst/>
              <a:rect l="l" t="t" r="r" b="b"/>
              <a:pathLst>
                <a:path w="1610488" h="449909">
                  <a:moveTo>
                    <a:pt x="537119" y="19070"/>
                  </a:moveTo>
                  <a:cubicBezTo>
                    <a:pt x="619418" y="7556"/>
                    <a:pt x="713552" y="0"/>
                    <a:pt x="805678" y="0"/>
                  </a:cubicBezTo>
                  <a:cubicBezTo>
                    <a:pt x="897807" y="0"/>
                    <a:pt x="986458" y="6476"/>
                    <a:pt x="1068153" y="17990"/>
                  </a:cubicBezTo>
                  <a:cubicBezTo>
                    <a:pt x="1069894" y="18350"/>
                    <a:pt x="1071631" y="18350"/>
                    <a:pt x="1073369" y="18710"/>
                  </a:cubicBezTo>
                  <a:cubicBezTo>
                    <a:pt x="1380170" y="64765"/>
                    <a:pt x="1606143" y="186379"/>
                    <a:pt x="1610488" y="320441"/>
                  </a:cubicBezTo>
                  <a:lnTo>
                    <a:pt x="1610488" y="449909"/>
                  </a:lnTo>
                  <a:lnTo>
                    <a:pt x="0" y="449909"/>
                  </a:lnTo>
                  <a:lnTo>
                    <a:pt x="0" y="320537"/>
                  </a:lnTo>
                  <a:cubicBezTo>
                    <a:pt x="4346" y="185660"/>
                    <a:pt x="226842" y="64045"/>
                    <a:pt x="537119" y="19070"/>
                  </a:cubicBezTo>
                  <a:close/>
                </a:path>
              </a:pathLst>
            </a:custGeom>
            <a:solidFill>
              <a:srgbClr val="FFFFE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79375"/>
              <a:ext cx="1610488" cy="3705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579715" y="1333807"/>
            <a:ext cx="8241563" cy="2149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500"/>
              </a:lnSpc>
              <a:spcBef>
                <a:spcPct val="0"/>
              </a:spcBef>
            </a:pPr>
            <a:r>
              <a:rPr lang="en-US" sz="12500">
                <a:solidFill>
                  <a:srgbClr val="34520D"/>
                </a:solidFill>
                <a:latin typeface="AC Steelfish"/>
                <a:ea typeface="AC Steelfish"/>
                <a:cs typeface="AC Steelfish"/>
                <a:sym typeface="AC Steelfish"/>
              </a:rPr>
              <a:t>SPRZĄTANIE ŚWIATA</a:t>
            </a:r>
          </a:p>
        </p:txBody>
      </p:sp>
      <p:sp>
        <p:nvSpPr>
          <p:cNvPr id="9" name="AutoShape 9"/>
          <p:cNvSpPr/>
          <p:nvPr/>
        </p:nvSpPr>
        <p:spPr>
          <a:xfrm>
            <a:off x="-1253923" y="3483266"/>
            <a:ext cx="10053996" cy="0"/>
          </a:xfrm>
          <a:prstGeom prst="line">
            <a:avLst/>
          </a:prstGeom>
          <a:ln w="76200" cap="rnd">
            <a:solidFill>
              <a:srgbClr val="67A516"/>
            </a:solidFill>
            <a:prstDash val="lgDash"/>
            <a:headEnd type="diamond" w="lg" len="lg"/>
            <a:tailEnd type="diamond" w="lg" len="lg"/>
          </a:ln>
        </p:spPr>
        <p:txBody>
          <a:bodyPr/>
          <a:lstStyle/>
          <a:p>
            <a:endParaRPr lang="pl-PL"/>
          </a:p>
        </p:txBody>
      </p:sp>
      <p:sp>
        <p:nvSpPr>
          <p:cNvPr id="10" name="Freeform 10"/>
          <p:cNvSpPr/>
          <p:nvPr/>
        </p:nvSpPr>
        <p:spPr>
          <a:xfrm>
            <a:off x="15006022" y="1306658"/>
            <a:ext cx="1341355" cy="1341355"/>
          </a:xfrm>
          <a:custGeom>
            <a:avLst/>
            <a:gdLst/>
            <a:ahLst/>
            <a:cxnLst/>
            <a:rect l="l" t="t" r="r" b="b"/>
            <a:pathLst>
              <a:path w="1341355" h="1341355">
                <a:moveTo>
                  <a:pt x="0" y="0"/>
                </a:moveTo>
                <a:lnTo>
                  <a:pt x="1341356" y="0"/>
                </a:lnTo>
                <a:lnTo>
                  <a:pt x="1341356" y="1341356"/>
                </a:lnTo>
                <a:lnTo>
                  <a:pt x="0" y="134135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1" name="Freeform 11"/>
          <p:cNvSpPr/>
          <p:nvPr/>
        </p:nvSpPr>
        <p:spPr>
          <a:xfrm>
            <a:off x="15006022" y="1241323"/>
            <a:ext cx="1976863" cy="1606202"/>
          </a:xfrm>
          <a:custGeom>
            <a:avLst/>
            <a:gdLst/>
            <a:ahLst/>
            <a:cxnLst/>
            <a:rect l="l" t="t" r="r" b="b"/>
            <a:pathLst>
              <a:path w="1976863" h="1606202">
                <a:moveTo>
                  <a:pt x="0" y="0"/>
                </a:moveTo>
                <a:lnTo>
                  <a:pt x="1976864" y="0"/>
                </a:lnTo>
                <a:lnTo>
                  <a:pt x="1976864" y="1606201"/>
                </a:lnTo>
                <a:lnTo>
                  <a:pt x="0" y="160620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2" name="Freeform 12"/>
          <p:cNvSpPr/>
          <p:nvPr/>
        </p:nvSpPr>
        <p:spPr>
          <a:xfrm rot="5400000">
            <a:off x="14818153" y="1081279"/>
            <a:ext cx="6126112" cy="1990576"/>
          </a:xfrm>
          <a:custGeom>
            <a:avLst/>
            <a:gdLst/>
            <a:ahLst/>
            <a:cxnLst/>
            <a:rect l="l" t="t" r="r" b="b"/>
            <a:pathLst>
              <a:path w="6126112" h="1990576">
                <a:moveTo>
                  <a:pt x="0" y="0"/>
                </a:moveTo>
                <a:lnTo>
                  <a:pt x="6126112" y="0"/>
                </a:lnTo>
                <a:lnTo>
                  <a:pt x="6126112" y="1990576"/>
                </a:lnTo>
                <a:lnTo>
                  <a:pt x="0" y="199057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89654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3" name="Freeform 13"/>
          <p:cNvSpPr/>
          <p:nvPr/>
        </p:nvSpPr>
        <p:spPr>
          <a:xfrm rot="5400000">
            <a:off x="14818153" y="7207391"/>
            <a:ext cx="6126112" cy="1990576"/>
          </a:xfrm>
          <a:custGeom>
            <a:avLst/>
            <a:gdLst/>
            <a:ahLst/>
            <a:cxnLst/>
            <a:rect l="l" t="t" r="r" b="b"/>
            <a:pathLst>
              <a:path w="6126112" h="1990576">
                <a:moveTo>
                  <a:pt x="0" y="0"/>
                </a:moveTo>
                <a:lnTo>
                  <a:pt x="6126112" y="0"/>
                </a:lnTo>
                <a:lnTo>
                  <a:pt x="6126112" y="1990575"/>
                </a:lnTo>
                <a:lnTo>
                  <a:pt x="0" y="199057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89654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4" name="Freeform 14"/>
          <p:cNvSpPr/>
          <p:nvPr/>
        </p:nvSpPr>
        <p:spPr>
          <a:xfrm>
            <a:off x="9997831" y="1735874"/>
            <a:ext cx="4465267" cy="7938252"/>
          </a:xfrm>
          <a:custGeom>
            <a:avLst/>
            <a:gdLst/>
            <a:ahLst/>
            <a:cxnLst/>
            <a:rect l="l" t="t" r="r" b="b"/>
            <a:pathLst>
              <a:path w="4465267" h="7938252">
                <a:moveTo>
                  <a:pt x="0" y="0"/>
                </a:moveTo>
                <a:lnTo>
                  <a:pt x="4465266" y="0"/>
                </a:lnTo>
                <a:lnTo>
                  <a:pt x="4465266" y="7938252"/>
                </a:lnTo>
                <a:lnTo>
                  <a:pt x="0" y="79382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5" name="TextBox 15"/>
          <p:cNvSpPr txBox="1"/>
          <p:nvPr/>
        </p:nvSpPr>
        <p:spPr>
          <a:xfrm>
            <a:off x="203673" y="3984625"/>
            <a:ext cx="8940327" cy="3489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99"/>
              </a:lnSpc>
            </a:pPr>
            <a:r>
              <a:rPr lang="en-US" sz="2499" b="1">
                <a:solidFill>
                  <a:srgbClr val="172900"/>
                </a:solidFill>
                <a:latin typeface="Roboto Bold"/>
                <a:ea typeface="Roboto Bold"/>
                <a:cs typeface="Roboto Bold"/>
                <a:sym typeface="Roboto Bold"/>
              </a:rPr>
              <a:t>Nasze przedszkolaki z wielkim zapałem włączyły się w akcję Sprzątania Świata!</a:t>
            </a:r>
          </a:p>
          <a:p>
            <a:pPr algn="just">
              <a:lnSpc>
                <a:spcPts val="3499"/>
              </a:lnSpc>
            </a:pPr>
            <a:r>
              <a:rPr lang="en-US" sz="2499" b="1">
                <a:solidFill>
                  <a:srgbClr val="172900"/>
                </a:solidFill>
                <a:latin typeface="Roboto Bold"/>
                <a:ea typeface="Roboto Bold"/>
                <a:cs typeface="Roboto Bold"/>
                <a:sym typeface="Roboto Bold"/>
              </a:rPr>
              <a:t>Wyposażeni w bezpieczne rękawiczki i kolorowe worki, zamieniliśmy się w „Eko-Patrole” i ruszyliśmy na ratunek najbliższemu otoczeniu. Dzieci z ogromnym zaangażowaniem oczyszczały teren wokół przedszkola oraz pobliskie zielone alejki.</a:t>
            </a:r>
          </a:p>
          <a:p>
            <a:pPr algn="just">
              <a:lnSpc>
                <a:spcPts val="3499"/>
              </a:lnSpc>
              <a:spcBef>
                <a:spcPct val="0"/>
              </a:spcBef>
            </a:pPr>
            <a:endParaRPr lang="en-US" sz="2499" b="1">
              <a:solidFill>
                <a:srgbClr val="172900"/>
              </a:solidFill>
              <a:latin typeface="Roboto Bold"/>
              <a:ea typeface="Roboto Bold"/>
              <a:cs typeface="Roboto Bold"/>
              <a:sym typeface="Roboto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5235868" y="1659674"/>
            <a:ext cx="881665" cy="693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69"/>
              </a:lnSpc>
              <a:spcBef>
                <a:spcPct val="0"/>
              </a:spcBef>
            </a:pPr>
            <a:r>
              <a:rPr lang="en-US" sz="4049">
                <a:solidFill>
                  <a:srgbClr val="FFFFEF"/>
                </a:solidFill>
                <a:latin typeface="AC Steelfish"/>
                <a:ea typeface="AC Steelfish"/>
                <a:cs typeface="AC Steelfish"/>
                <a:sym typeface="AC Steelfish"/>
              </a:rPr>
              <a:t>12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571341" y="506170"/>
            <a:ext cx="15145318" cy="1892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400"/>
              </a:lnSpc>
              <a:spcBef>
                <a:spcPct val="0"/>
              </a:spcBef>
            </a:pPr>
            <a:r>
              <a:rPr lang="en-US" sz="11000">
                <a:solidFill>
                  <a:srgbClr val="34520D"/>
                </a:solidFill>
                <a:latin typeface="AC Steelfish"/>
                <a:ea typeface="AC Steelfish"/>
                <a:cs typeface="AC Steelfish"/>
                <a:sym typeface="AC Steelfish"/>
              </a:rPr>
              <a:t>SPRZĄTANIE ŚWIATA</a:t>
            </a:r>
          </a:p>
        </p:txBody>
      </p:sp>
      <p:sp>
        <p:nvSpPr>
          <p:cNvPr id="3" name="Freeform 3"/>
          <p:cNvSpPr/>
          <p:nvPr/>
        </p:nvSpPr>
        <p:spPr>
          <a:xfrm>
            <a:off x="15959083" y="725245"/>
            <a:ext cx="1341355" cy="1341355"/>
          </a:xfrm>
          <a:custGeom>
            <a:avLst/>
            <a:gdLst/>
            <a:ahLst/>
            <a:cxnLst/>
            <a:rect l="l" t="t" r="r" b="b"/>
            <a:pathLst>
              <a:path w="1341355" h="1341355">
                <a:moveTo>
                  <a:pt x="0" y="0"/>
                </a:moveTo>
                <a:lnTo>
                  <a:pt x="1341355" y="0"/>
                </a:lnTo>
                <a:lnTo>
                  <a:pt x="1341355" y="1341355"/>
                </a:lnTo>
                <a:lnTo>
                  <a:pt x="0" y="134135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15728227" y="692053"/>
            <a:ext cx="1976863" cy="1606202"/>
          </a:xfrm>
          <a:custGeom>
            <a:avLst/>
            <a:gdLst/>
            <a:ahLst/>
            <a:cxnLst/>
            <a:rect l="l" t="t" r="r" b="b"/>
            <a:pathLst>
              <a:path w="1976863" h="1606202">
                <a:moveTo>
                  <a:pt x="0" y="0"/>
                </a:moveTo>
                <a:lnTo>
                  <a:pt x="1976864" y="0"/>
                </a:lnTo>
                <a:lnTo>
                  <a:pt x="1976864" y="1606202"/>
                </a:lnTo>
                <a:lnTo>
                  <a:pt x="0" y="160620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AutoShape 5"/>
          <p:cNvSpPr/>
          <p:nvPr/>
        </p:nvSpPr>
        <p:spPr>
          <a:xfrm>
            <a:off x="1967923" y="2903213"/>
            <a:ext cx="16320077" cy="0"/>
          </a:xfrm>
          <a:prstGeom prst="line">
            <a:avLst/>
          </a:prstGeom>
          <a:ln w="76200" cap="rnd">
            <a:solidFill>
              <a:srgbClr val="67A516"/>
            </a:solidFill>
            <a:prstDash val="lgDash"/>
            <a:headEnd type="diamond" w="lg" len="lg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1967923" y="3408038"/>
            <a:ext cx="4808857" cy="6356958"/>
          </a:xfrm>
          <a:custGeom>
            <a:avLst/>
            <a:gdLst/>
            <a:ahLst/>
            <a:cxnLst/>
            <a:rect l="l" t="t" r="r" b="b"/>
            <a:pathLst>
              <a:path w="4808857" h="6356958">
                <a:moveTo>
                  <a:pt x="0" y="0"/>
                </a:moveTo>
                <a:lnTo>
                  <a:pt x="4808856" y="0"/>
                </a:lnTo>
                <a:lnTo>
                  <a:pt x="4808856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889" b="-65683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12491581" y="3408038"/>
            <a:ext cx="4767719" cy="6356958"/>
          </a:xfrm>
          <a:custGeom>
            <a:avLst/>
            <a:gdLst/>
            <a:ahLst/>
            <a:cxnLst/>
            <a:rect l="l" t="t" r="r" b="b"/>
            <a:pathLst>
              <a:path w="4767719" h="6356958">
                <a:moveTo>
                  <a:pt x="0" y="0"/>
                </a:moveTo>
                <a:lnTo>
                  <a:pt x="4767719" y="0"/>
                </a:lnTo>
                <a:lnTo>
                  <a:pt x="4767719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7250321" y="3408038"/>
            <a:ext cx="4767719" cy="6356958"/>
          </a:xfrm>
          <a:custGeom>
            <a:avLst/>
            <a:gdLst/>
            <a:ahLst/>
            <a:cxnLst/>
            <a:rect l="l" t="t" r="r" b="b"/>
            <a:pathLst>
              <a:path w="4767719" h="6356958">
                <a:moveTo>
                  <a:pt x="0" y="0"/>
                </a:moveTo>
                <a:lnTo>
                  <a:pt x="4767719" y="0"/>
                </a:lnTo>
                <a:lnTo>
                  <a:pt x="4767719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TextBox 9"/>
          <p:cNvSpPr txBox="1"/>
          <p:nvPr/>
        </p:nvSpPr>
        <p:spPr>
          <a:xfrm>
            <a:off x="16188928" y="1078261"/>
            <a:ext cx="881665" cy="693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69"/>
              </a:lnSpc>
              <a:spcBef>
                <a:spcPct val="0"/>
              </a:spcBef>
            </a:pPr>
            <a:r>
              <a:rPr lang="en-US" sz="4049">
                <a:solidFill>
                  <a:srgbClr val="FFFFEF"/>
                </a:solidFill>
                <a:latin typeface="AC Steelfish"/>
                <a:ea typeface="AC Steelfish"/>
                <a:cs typeface="AC Steelfish"/>
                <a:sym typeface="AC Steelfish"/>
              </a:rPr>
              <a:t>13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14027136" y="-719065"/>
            <a:ext cx="5449789" cy="11725130"/>
            <a:chOff x="0" y="0"/>
            <a:chExt cx="1664166" cy="358042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64166" cy="3580426"/>
            </a:xfrm>
            <a:custGeom>
              <a:avLst/>
              <a:gdLst/>
              <a:ahLst/>
              <a:cxnLst/>
              <a:rect l="l" t="t" r="r" b="b"/>
              <a:pathLst>
                <a:path w="1664166" h="3580426">
                  <a:moveTo>
                    <a:pt x="0" y="0"/>
                  </a:moveTo>
                  <a:lnTo>
                    <a:pt x="1664166" y="0"/>
                  </a:lnTo>
                  <a:lnTo>
                    <a:pt x="1664166" y="3580426"/>
                  </a:lnTo>
                  <a:lnTo>
                    <a:pt x="0" y="3580426"/>
                  </a:lnTo>
                  <a:close/>
                </a:path>
              </a:pathLst>
            </a:custGeom>
            <a:solidFill>
              <a:srgbClr val="34520D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664166" cy="36280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5400000">
            <a:off x="8416444" y="3513195"/>
            <a:ext cx="11671631" cy="3260609"/>
            <a:chOff x="0" y="0"/>
            <a:chExt cx="1610488" cy="44990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10488" cy="449909"/>
            </a:xfrm>
            <a:custGeom>
              <a:avLst/>
              <a:gdLst/>
              <a:ahLst/>
              <a:cxnLst/>
              <a:rect l="l" t="t" r="r" b="b"/>
              <a:pathLst>
                <a:path w="1610488" h="449909">
                  <a:moveTo>
                    <a:pt x="537119" y="19070"/>
                  </a:moveTo>
                  <a:cubicBezTo>
                    <a:pt x="619418" y="7556"/>
                    <a:pt x="713552" y="0"/>
                    <a:pt x="805678" y="0"/>
                  </a:cubicBezTo>
                  <a:cubicBezTo>
                    <a:pt x="897807" y="0"/>
                    <a:pt x="986458" y="6476"/>
                    <a:pt x="1068153" y="17990"/>
                  </a:cubicBezTo>
                  <a:cubicBezTo>
                    <a:pt x="1069894" y="18350"/>
                    <a:pt x="1071631" y="18350"/>
                    <a:pt x="1073369" y="18710"/>
                  </a:cubicBezTo>
                  <a:cubicBezTo>
                    <a:pt x="1380170" y="64765"/>
                    <a:pt x="1606143" y="186379"/>
                    <a:pt x="1610488" y="320441"/>
                  </a:cubicBezTo>
                  <a:lnTo>
                    <a:pt x="1610488" y="449909"/>
                  </a:lnTo>
                  <a:lnTo>
                    <a:pt x="0" y="449909"/>
                  </a:lnTo>
                  <a:lnTo>
                    <a:pt x="0" y="320537"/>
                  </a:lnTo>
                  <a:cubicBezTo>
                    <a:pt x="4346" y="185660"/>
                    <a:pt x="226842" y="64045"/>
                    <a:pt x="537119" y="19070"/>
                  </a:cubicBezTo>
                  <a:close/>
                </a:path>
              </a:pathLst>
            </a:custGeom>
            <a:solidFill>
              <a:srgbClr val="FFFFE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79375"/>
              <a:ext cx="1610488" cy="3705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579715" y="1333807"/>
            <a:ext cx="8241563" cy="2149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500"/>
              </a:lnSpc>
              <a:spcBef>
                <a:spcPct val="0"/>
              </a:spcBef>
            </a:pPr>
            <a:r>
              <a:rPr lang="en-US" sz="12500">
                <a:solidFill>
                  <a:srgbClr val="34520D"/>
                </a:solidFill>
                <a:latin typeface="AC Steelfish"/>
                <a:ea typeface="AC Steelfish"/>
                <a:cs typeface="AC Steelfish"/>
                <a:sym typeface="AC Steelfish"/>
              </a:rPr>
              <a:t>DZIEŃ WODY</a:t>
            </a:r>
          </a:p>
        </p:txBody>
      </p:sp>
      <p:sp>
        <p:nvSpPr>
          <p:cNvPr id="9" name="AutoShape 9"/>
          <p:cNvSpPr/>
          <p:nvPr/>
        </p:nvSpPr>
        <p:spPr>
          <a:xfrm>
            <a:off x="-1253923" y="3483266"/>
            <a:ext cx="10053996" cy="0"/>
          </a:xfrm>
          <a:prstGeom prst="line">
            <a:avLst/>
          </a:prstGeom>
          <a:ln w="76200" cap="rnd">
            <a:solidFill>
              <a:srgbClr val="67A516"/>
            </a:solidFill>
            <a:prstDash val="lgDash"/>
            <a:headEnd type="diamond" w="lg" len="lg"/>
            <a:tailEnd type="diamond" w="lg" len="lg"/>
          </a:ln>
        </p:spPr>
        <p:txBody>
          <a:bodyPr/>
          <a:lstStyle/>
          <a:p>
            <a:endParaRPr lang="pl-PL"/>
          </a:p>
        </p:txBody>
      </p:sp>
      <p:sp>
        <p:nvSpPr>
          <p:cNvPr id="10" name="Freeform 10"/>
          <p:cNvSpPr/>
          <p:nvPr/>
        </p:nvSpPr>
        <p:spPr>
          <a:xfrm>
            <a:off x="15006022" y="1306658"/>
            <a:ext cx="1341355" cy="1341355"/>
          </a:xfrm>
          <a:custGeom>
            <a:avLst/>
            <a:gdLst/>
            <a:ahLst/>
            <a:cxnLst/>
            <a:rect l="l" t="t" r="r" b="b"/>
            <a:pathLst>
              <a:path w="1341355" h="1341355">
                <a:moveTo>
                  <a:pt x="0" y="0"/>
                </a:moveTo>
                <a:lnTo>
                  <a:pt x="1341356" y="0"/>
                </a:lnTo>
                <a:lnTo>
                  <a:pt x="1341356" y="1341356"/>
                </a:lnTo>
                <a:lnTo>
                  <a:pt x="0" y="134135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1" name="Freeform 11"/>
          <p:cNvSpPr/>
          <p:nvPr/>
        </p:nvSpPr>
        <p:spPr>
          <a:xfrm>
            <a:off x="15006022" y="1241323"/>
            <a:ext cx="1976863" cy="1606202"/>
          </a:xfrm>
          <a:custGeom>
            <a:avLst/>
            <a:gdLst/>
            <a:ahLst/>
            <a:cxnLst/>
            <a:rect l="l" t="t" r="r" b="b"/>
            <a:pathLst>
              <a:path w="1976863" h="1606202">
                <a:moveTo>
                  <a:pt x="0" y="0"/>
                </a:moveTo>
                <a:lnTo>
                  <a:pt x="1976864" y="0"/>
                </a:lnTo>
                <a:lnTo>
                  <a:pt x="1976864" y="1606201"/>
                </a:lnTo>
                <a:lnTo>
                  <a:pt x="0" y="160620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2" name="Freeform 12"/>
          <p:cNvSpPr/>
          <p:nvPr/>
        </p:nvSpPr>
        <p:spPr>
          <a:xfrm rot="5400000">
            <a:off x="14818153" y="1081279"/>
            <a:ext cx="6126112" cy="1990576"/>
          </a:xfrm>
          <a:custGeom>
            <a:avLst/>
            <a:gdLst/>
            <a:ahLst/>
            <a:cxnLst/>
            <a:rect l="l" t="t" r="r" b="b"/>
            <a:pathLst>
              <a:path w="6126112" h="1990576">
                <a:moveTo>
                  <a:pt x="0" y="0"/>
                </a:moveTo>
                <a:lnTo>
                  <a:pt x="6126112" y="0"/>
                </a:lnTo>
                <a:lnTo>
                  <a:pt x="6126112" y="1990576"/>
                </a:lnTo>
                <a:lnTo>
                  <a:pt x="0" y="199057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89654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3" name="Freeform 13"/>
          <p:cNvSpPr/>
          <p:nvPr/>
        </p:nvSpPr>
        <p:spPr>
          <a:xfrm rot="5400000">
            <a:off x="14818153" y="7207391"/>
            <a:ext cx="6126112" cy="1990576"/>
          </a:xfrm>
          <a:custGeom>
            <a:avLst/>
            <a:gdLst/>
            <a:ahLst/>
            <a:cxnLst/>
            <a:rect l="l" t="t" r="r" b="b"/>
            <a:pathLst>
              <a:path w="6126112" h="1990576">
                <a:moveTo>
                  <a:pt x="0" y="0"/>
                </a:moveTo>
                <a:lnTo>
                  <a:pt x="6126112" y="0"/>
                </a:lnTo>
                <a:lnTo>
                  <a:pt x="6126112" y="1990575"/>
                </a:lnTo>
                <a:lnTo>
                  <a:pt x="0" y="199057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89654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4" name="Freeform 14"/>
          <p:cNvSpPr/>
          <p:nvPr/>
        </p:nvSpPr>
        <p:spPr>
          <a:xfrm>
            <a:off x="10295268" y="2532362"/>
            <a:ext cx="5116663" cy="6038979"/>
          </a:xfrm>
          <a:custGeom>
            <a:avLst/>
            <a:gdLst/>
            <a:ahLst/>
            <a:cxnLst/>
            <a:rect l="l" t="t" r="r" b="b"/>
            <a:pathLst>
              <a:path w="5116663" h="6038979">
                <a:moveTo>
                  <a:pt x="0" y="0"/>
                </a:moveTo>
                <a:lnTo>
                  <a:pt x="5116663" y="0"/>
                </a:lnTo>
                <a:lnTo>
                  <a:pt x="5116663" y="6038979"/>
                </a:lnTo>
                <a:lnTo>
                  <a:pt x="0" y="603897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5" name="TextBox 15"/>
          <p:cNvSpPr txBox="1"/>
          <p:nvPr/>
        </p:nvSpPr>
        <p:spPr>
          <a:xfrm>
            <a:off x="203673" y="3984625"/>
            <a:ext cx="8940327" cy="1763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99"/>
              </a:lnSpc>
              <a:spcBef>
                <a:spcPct val="0"/>
              </a:spcBef>
            </a:pPr>
            <a:r>
              <a:rPr lang="en-US" sz="2499" b="1" dirty="0">
                <a:solidFill>
                  <a:srgbClr val="172900"/>
                </a:solidFill>
                <a:latin typeface="Roboto Bold"/>
                <a:ea typeface="Roboto Bold"/>
                <a:cs typeface="Roboto Bold"/>
                <a:sym typeface="Roboto Bold"/>
              </a:rPr>
              <a:t>Woda to </a:t>
            </a:r>
            <a:r>
              <a:rPr lang="en-US" sz="2499" b="1" dirty="0" err="1">
                <a:solidFill>
                  <a:srgbClr val="172900"/>
                </a:solidFill>
                <a:latin typeface="Roboto Bold"/>
                <a:ea typeface="Roboto Bold"/>
                <a:cs typeface="Roboto Bold"/>
                <a:sym typeface="Roboto Bold"/>
              </a:rPr>
              <a:t>skarb</a:t>
            </a:r>
            <a:r>
              <a:rPr lang="en-US" sz="2499" b="1" dirty="0">
                <a:solidFill>
                  <a:srgbClr val="172900"/>
                </a:solidFill>
                <a:latin typeface="Roboto Bold"/>
                <a:ea typeface="Roboto Bold"/>
                <a:cs typeface="Roboto Bold"/>
                <a:sym typeface="Roboto Bold"/>
              </a:rPr>
              <a:t>, bez </a:t>
            </a:r>
            <a:r>
              <a:rPr lang="en-US" sz="2499" b="1" dirty="0" err="1">
                <a:solidFill>
                  <a:srgbClr val="172900"/>
                </a:solidFill>
                <a:latin typeface="Roboto Bold"/>
                <a:ea typeface="Roboto Bold"/>
                <a:cs typeface="Roboto Bold"/>
                <a:sym typeface="Roboto Bold"/>
              </a:rPr>
              <a:t>którego</a:t>
            </a:r>
            <a:r>
              <a:rPr lang="en-US" sz="2499" b="1" dirty="0">
                <a:solidFill>
                  <a:srgbClr val="172900"/>
                </a:solidFill>
                <a:latin typeface="Roboto Bold"/>
                <a:ea typeface="Roboto Bold"/>
                <a:cs typeface="Roboto Bold"/>
                <a:sym typeface="Roboto Bold"/>
              </a:rPr>
              <a:t> </a:t>
            </a:r>
            <a:r>
              <a:rPr lang="en-US" sz="2499" b="1" dirty="0" err="1">
                <a:solidFill>
                  <a:srgbClr val="172900"/>
                </a:solidFill>
                <a:latin typeface="Roboto Bold"/>
                <a:ea typeface="Roboto Bold"/>
                <a:cs typeface="Roboto Bold"/>
                <a:sym typeface="Roboto Bold"/>
              </a:rPr>
              <a:t>nie</a:t>
            </a:r>
            <a:r>
              <a:rPr lang="en-US" sz="2499" b="1" dirty="0">
                <a:solidFill>
                  <a:srgbClr val="172900"/>
                </a:solidFill>
                <a:latin typeface="Roboto Bold"/>
                <a:ea typeface="Roboto Bold"/>
                <a:cs typeface="Roboto Bold"/>
                <a:sym typeface="Roboto Bold"/>
              </a:rPr>
              <a:t> ma </a:t>
            </a:r>
            <a:r>
              <a:rPr lang="en-US" sz="2499" b="1" dirty="0" err="1">
                <a:solidFill>
                  <a:srgbClr val="172900"/>
                </a:solidFill>
                <a:latin typeface="Roboto Bold"/>
                <a:ea typeface="Roboto Bold"/>
                <a:cs typeface="Roboto Bold"/>
                <a:sym typeface="Roboto Bold"/>
              </a:rPr>
              <a:t>życia</a:t>
            </a:r>
            <a:r>
              <a:rPr lang="en-US" sz="2499" b="1" dirty="0">
                <a:solidFill>
                  <a:srgbClr val="172900"/>
                </a:solidFill>
                <a:latin typeface="Roboto Bold"/>
                <a:ea typeface="Roboto Bold"/>
                <a:cs typeface="Roboto Bold"/>
                <a:sym typeface="Roboto Bold"/>
              </a:rPr>
              <a:t> </a:t>
            </a:r>
            <a:r>
              <a:rPr lang="en-US" sz="2499" b="1" dirty="0" err="1">
                <a:solidFill>
                  <a:srgbClr val="172900"/>
                </a:solidFill>
                <a:latin typeface="Roboto Bold"/>
                <a:ea typeface="Roboto Bold"/>
                <a:cs typeface="Roboto Bold"/>
                <a:sym typeface="Roboto Bold"/>
              </a:rPr>
              <a:t>na</a:t>
            </a:r>
            <a:r>
              <a:rPr lang="en-US" sz="2499" b="1" dirty="0">
                <a:solidFill>
                  <a:srgbClr val="172900"/>
                </a:solidFill>
                <a:latin typeface="Roboto Bold"/>
                <a:ea typeface="Roboto Bold"/>
                <a:cs typeface="Roboto Bold"/>
                <a:sym typeface="Roboto Bold"/>
              </a:rPr>
              <a:t> </a:t>
            </a:r>
            <a:r>
              <a:rPr lang="en-US" sz="2499" b="1" dirty="0" err="1">
                <a:solidFill>
                  <a:srgbClr val="172900"/>
                </a:solidFill>
                <a:latin typeface="Roboto Bold"/>
                <a:ea typeface="Roboto Bold"/>
                <a:cs typeface="Roboto Bold"/>
                <a:sym typeface="Roboto Bold"/>
              </a:rPr>
              <a:t>Ziemi</a:t>
            </a:r>
            <a:r>
              <a:rPr lang="en-US" sz="2499" b="1" dirty="0">
                <a:solidFill>
                  <a:srgbClr val="172900"/>
                </a:solidFill>
                <a:latin typeface="Roboto Bold"/>
                <a:ea typeface="Roboto Bold"/>
                <a:cs typeface="Roboto Bold"/>
                <a:sym typeface="Roboto Bold"/>
              </a:rPr>
              <a:t> – </a:t>
            </a:r>
            <a:r>
              <a:rPr lang="en-US" sz="2499" b="1" dirty="0" err="1">
                <a:solidFill>
                  <a:srgbClr val="172900"/>
                </a:solidFill>
                <a:latin typeface="Roboto Bold"/>
                <a:ea typeface="Roboto Bold"/>
                <a:cs typeface="Roboto Bold"/>
                <a:sym typeface="Roboto Bold"/>
              </a:rPr>
              <a:t>dlatego</a:t>
            </a:r>
            <a:r>
              <a:rPr lang="en-US" sz="2499" b="1" dirty="0">
                <a:solidFill>
                  <a:srgbClr val="172900"/>
                </a:solidFill>
                <a:latin typeface="Roboto Bold"/>
                <a:ea typeface="Roboto Bold"/>
                <a:cs typeface="Roboto Bold"/>
                <a:sym typeface="Roboto Bold"/>
              </a:rPr>
              <a:t> w </a:t>
            </a:r>
            <a:r>
              <a:rPr lang="en-US" sz="2499" b="1" dirty="0" err="1">
                <a:solidFill>
                  <a:srgbClr val="172900"/>
                </a:solidFill>
                <a:latin typeface="Roboto Bold"/>
                <a:ea typeface="Roboto Bold"/>
                <a:cs typeface="Roboto Bold"/>
                <a:sym typeface="Roboto Bold"/>
              </a:rPr>
              <a:t>naszym</a:t>
            </a:r>
            <a:r>
              <a:rPr lang="en-US" sz="2499" b="1" dirty="0">
                <a:solidFill>
                  <a:srgbClr val="172900"/>
                </a:solidFill>
                <a:latin typeface="Roboto Bold"/>
                <a:ea typeface="Roboto Bold"/>
                <a:cs typeface="Roboto Bold"/>
                <a:sym typeface="Roboto Bold"/>
              </a:rPr>
              <a:t> </a:t>
            </a:r>
            <a:r>
              <a:rPr lang="en-US" sz="2499" b="1" dirty="0" err="1">
                <a:solidFill>
                  <a:srgbClr val="172900"/>
                </a:solidFill>
                <a:latin typeface="Roboto Bold"/>
                <a:ea typeface="Roboto Bold"/>
                <a:cs typeface="Roboto Bold"/>
                <a:sym typeface="Roboto Bold"/>
              </a:rPr>
              <a:t>przedszkolu</a:t>
            </a:r>
            <a:r>
              <a:rPr lang="en-US" sz="2499" b="1" dirty="0">
                <a:solidFill>
                  <a:srgbClr val="172900"/>
                </a:solidFill>
                <a:latin typeface="Roboto Bold"/>
                <a:ea typeface="Roboto Bold"/>
                <a:cs typeface="Roboto Bold"/>
                <a:sym typeface="Roboto Bold"/>
              </a:rPr>
              <a:t> </a:t>
            </a:r>
            <a:r>
              <a:rPr lang="en-US" sz="2499" b="1" dirty="0" err="1">
                <a:solidFill>
                  <a:srgbClr val="172900"/>
                </a:solidFill>
                <a:latin typeface="Roboto Bold"/>
                <a:ea typeface="Roboto Bold"/>
                <a:cs typeface="Roboto Bold"/>
                <a:sym typeface="Roboto Bold"/>
              </a:rPr>
              <a:t>poświęciliśmy</a:t>
            </a:r>
            <a:r>
              <a:rPr lang="en-US" sz="2499" b="1" dirty="0">
                <a:solidFill>
                  <a:srgbClr val="172900"/>
                </a:solidFill>
                <a:latin typeface="Roboto Bold"/>
                <a:ea typeface="Roboto Bold"/>
                <a:cs typeface="Roboto Bold"/>
                <a:sym typeface="Roboto Bold"/>
              </a:rPr>
              <a:t> </a:t>
            </a:r>
            <a:r>
              <a:rPr lang="en-US" sz="2499" b="1" dirty="0" err="1">
                <a:solidFill>
                  <a:srgbClr val="172900"/>
                </a:solidFill>
                <a:latin typeface="Roboto Bold"/>
                <a:ea typeface="Roboto Bold"/>
                <a:cs typeface="Roboto Bold"/>
                <a:sym typeface="Roboto Bold"/>
              </a:rPr>
              <a:t>jej</a:t>
            </a:r>
            <a:r>
              <a:rPr lang="en-US" sz="2499" b="1" dirty="0">
                <a:solidFill>
                  <a:srgbClr val="172900"/>
                </a:solidFill>
                <a:latin typeface="Roboto Bold"/>
                <a:ea typeface="Roboto Bold"/>
                <a:cs typeface="Roboto Bold"/>
                <a:sym typeface="Roboto Bold"/>
              </a:rPr>
              <a:t> </a:t>
            </a:r>
            <a:r>
              <a:rPr lang="en-US" sz="2499" b="1" dirty="0" err="1">
                <a:solidFill>
                  <a:srgbClr val="172900"/>
                </a:solidFill>
                <a:latin typeface="Roboto Bold"/>
                <a:ea typeface="Roboto Bold"/>
                <a:cs typeface="Roboto Bold"/>
                <a:sym typeface="Roboto Bold"/>
              </a:rPr>
              <a:t>wyjątkowo</a:t>
            </a:r>
            <a:r>
              <a:rPr lang="en-US" sz="2499" b="1" dirty="0">
                <a:solidFill>
                  <a:srgbClr val="172900"/>
                </a:solidFill>
                <a:latin typeface="Roboto Bold"/>
                <a:ea typeface="Roboto Bold"/>
                <a:cs typeface="Roboto Bold"/>
                <a:sym typeface="Roboto Bold"/>
              </a:rPr>
              <a:t> </a:t>
            </a:r>
            <a:r>
              <a:rPr lang="en-US" sz="2499" b="1" dirty="0" err="1">
                <a:solidFill>
                  <a:srgbClr val="172900"/>
                </a:solidFill>
                <a:latin typeface="Roboto Bold"/>
                <a:ea typeface="Roboto Bold"/>
                <a:cs typeface="Roboto Bold"/>
                <a:sym typeface="Roboto Bold"/>
              </a:rPr>
              <a:t>dużo</a:t>
            </a:r>
            <a:r>
              <a:rPr lang="en-US" sz="2499" b="1" dirty="0">
                <a:solidFill>
                  <a:srgbClr val="172900"/>
                </a:solidFill>
                <a:latin typeface="Roboto Bold"/>
                <a:ea typeface="Roboto Bold"/>
                <a:cs typeface="Roboto Bold"/>
                <a:sym typeface="Roboto Bold"/>
              </a:rPr>
              <a:t> </a:t>
            </a:r>
            <a:r>
              <a:rPr lang="en-US" sz="2499" b="1" dirty="0" err="1">
                <a:solidFill>
                  <a:srgbClr val="172900"/>
                </a:solidFill>
                <a:latin typeface="Roboto Bold"/>
                <a:ea typeface="Roboto Bold"/>
                <a:cs typeface="Roboto Bold"/>
                <a:sym typeface="Roboto Bold"/>
              </a:rPr>
              <a:t>uwagi</a:t>
            </a:r>
            <a:r>
              <a:rPr lang="en-US" sz="2499" b="1" dirty="0">
                <a:solidFill>
                  <a:srgbClr val="172900"/>
                </a:solidFill>
                <a:latin typeface="Roboto Bold"/>
                <a:ea typeface="Roboto Bold"/>
                <a:cs typeface="Roboto Bold"/>
                <a:sym typeface="Roboto Bold"/>
              </a:rPr>
              <a:t>! </a:t>
            </a:r>
            <a:r>
              <a:rPr lang="en-US" sz="2499" b="1" dirty="0" err="1">
                <a:solidFill>
                  <a:srgbClr val="172900"/>
                </a:solidFill>
                <a:latin typeface="Roboto Bold"/>
                <a:ea typeface="Roboto Bold"/>
                <a:cs typeface="Roboto Bold"/>
                <a:sym typeface="Roboto Bold"/>
              </a:rPr>
              <a:t>Obchody</a:t>
            </a:r>
            <a:r>
              <a:rPr lang="en-US" sz="2499" b="1" dirty="0">
                <a:solidFill>
                  <a:srgbClr val="172900"/>
                </a:solidFill>
                <a:latin typeface="Roboto Bold"/>
                <a:ea typeface="Roboto Bold"/>
                <a:cs typeface="Roboto Bold"/>
                <a:sym typeface="Roboto Bold"/>
              </a:rPr>
              <a:t> </a:t>
            </a:r>
            <a:r>
              <a:rPr lang="en-US" sz="2499" b="1" dirty="0" err="1">
                <a:solidFill>
                  <a:srgbClr val="172900"/>
                </a:solidFill>
                <a:latin typeface="Roboto Bold"/>
                <a:ea typeface="Roboto Bold"/>
                <a:cs typeface="Roboto Bold"/>
                <a:sym typeface="Roboto Bold"/>
              </a:rPr>
              <a:t>Światowego</a:t>
            </a:r>
            <a:r>
              <a:rPr lang="en-US" sz="2499" b="1" dirty="0">
                <a:solidFill>
                  <a:srgbClr val="172900"/>
                </a:solidFill>
                <a:latin typeface="Roboto Bold"/>
                <a:ea typeface="Roboto Bold"/>
                <a:cs typeface="Roboto Bold"/>
                <a:sym typeface="Roboto Bold"/>
              </a:rPr>
              <a:t> Dnia </a:t>
            </a:r>
            <a:r>
              <a:rPr lang="en-US" sz="2499" b="1" dirty="0" err="1">
                <a:solidFill>
                  <a:srgbClr val="172900"/>
                </a:solidFill>
                <a:latin typeface="Roboto Bold"/>
                <a:ea typeface="Roboto Bold"/>
                <a:cs typeface="Roboto Bold"/>
                <a:sym typeface="Roboto Bold"/>
              </a:rPr>
              <a:t>Wody</a:t>
            </a:r>
            <a:r>
              <a:rPr lang="en-US" sz="2499" b="1" dirty="0">
                <a:solidFill>
                  <a:srgbClr val="172900"/>
                </a:solidFill>
                <a:latin typeface="Roboto Bold"/>
                <a:ea typeface="Roboto Bold"/>
                <a:cs typeface="Roboto Bold"/>
                <a:sym typeface="Roboto Bold"/>
              </a:rPr>
              <a:t> </a:t>
            </a:r>
            <a:r>
              <a:rPr lang="en-US" sz="2499" b="1" dirty="0" err="1">
                <a:solidFill>
                  <a:srgbClr val="172900"/>
                </a:solidFill>
                <a:latin typeface="Roboto Bold"/>
                <a:ea typeface="Roboto Bold"/>
                <a:cs typeface="Roboto Bold"/>
                <a:sym typeface="Roboto Bold"/>
              </a:rPr>
              <a:t>były</a:t>
            </a:r>
            <a:r>
              <a:rPr lang="en-US" sz="2499" b="1" dirty="0">
                <a:solidFill>
                  <a:srgbClr val="172900"/>
                </a:solidFill>
                <a:latin typeface="Roboto Bold"/>
                <a:ea typeface="Roboto Bold"/>
                <a:cs typeface="Roboto Bold"/>
                <a:sym typeface="Roboto Bold"/>
              </a:rPr>
              <a:t> </a:t>
            </a:r>
            <a:r>
              <a:rPr lang="en-US" sz="2499" b="1" dirty="0" err="1">
                <a:solidFill>
                  <a:srgbClr val="172900"/>
                </a:solidFill>
                <a:latin typeface="Roboto Bold"/>
                <a:ea typeface="Roboto Bold"/>
                <a:cs typeface="Roboto Bold"/>
                <a:sym typeface="Roboto Bold"/>
              </a:rPr>
              <a:t>pełne</a:t>
            </a:r>
            <a:r>
              <a:rPr lang="en-US" sz="2499" b="1" dirty="0">
                <a:solidFill>
                  <a:srgbClr val="172900"/>
                </a:solidFill>
                <a:latin typeface="Roboto Bold"/>
                <a:ea typeface="Roboto Bold"/>
                <a:cs typeface="Roboto Bold"/>
                <a:sym typeface="Roboto Bold"/>
              </a:rPr>
              <a:t> </a:t>
            </a:r>
            <a:r>
              <a:rPr lang="en-US" sz="2499" b="1" dirty="0" err="1">
                <a:solidFill>
                  <a:srgbClr val="172900"/>
                </a:solidFill>
                <a:latin typeface="Roboto Bold"/>
                <a:ea typeface="Roboto Bold"/>
                <a:cs typeface="Roboto Bold"/>
                <a:sym typeface="Roboto Bold"/>
              </a:rPr>
              <a:t>fascynujących</a:t>
            </a:r>
            <a:r>
              <a:rPr lang="en-US" sz="2499" b="1" dirty="0">
                <a:solidFill>
                  <a:srgbClr val="172900"/>
                </a:solidFill>
                <a:latin typeface="Roboto Bold"/>
                <a:ea typeface="Roboto Bold"/>
                <a:cs typeface="Roboto Bold"/>
                <a:sym typeface="Roboto Bold"/>
              </a:rPr>
              <a:t> </a:t>
            </a:r>
            <a:r>
              <a:rPr lang="en-US" sz="2499" b="1" dirty="0" err="1">
                <a:solidFill>
                  <a:srgbClr val="172900"/>
                </a:solidFill>
                <a:latin typeface="Roboto Bold"/>
                <a:ea typeface="Roboto Bold"/>
                <a:cs typeface="Roboto Bold"/>
                <a:sym typeface="Roboto Bold"/>
              </a:rPr>
              <a:t>odkryć</a:t>
            </a:r>
            <a:r>
              <a:rPr lang="en-US" sz="2499" b="1" dirty="0">
                <a:solidFill>
                  <a:srgbClr val="172900"/>
                </a:solidFill>
                <a:latin typeface="Roboto Bold"/>
                <a:ea typeface="Roboto Bold"/>
                <a:cs typeface="Roboto Bold"/>
                <a:sym typeface="Roboto Bold"/>
              </a:rPr>
              <a:t>.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5235868" y="1659674"/>
            <a:ext cx="881665" cy="693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69"/>
              </a:lnSpc>
              <a:spcBef>
                <a:spcPct val="0"/>
              </a:spcBef>
            </a:pPr>
            <a:r>
              <a:rPr lang="en-US" sz="4049">
                <a:solidFill>
                  <a:srgbClr val="FFFFEF"/>
                </a:solidFill>
                <a:latin typeface="AC Steelfish"/>
                <a:ea typeface="AC Steelfish"/>
                <a:cs typeface="AC Steelfish"/>
                <a:sym typeface="AC Steelfish"/>
              </a:rPr>
              <a:t>14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571341" y="506170"/>
            <a:ext cx="15145318" cy="1892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400"/>
              </a:lnSpc>
              <a:spcBef>
                <a:spcPct val="0"/>
              </a:spcBef>
            </a:pPr>
            <a:r>
              <a:rPr lang="en-US" sz="11000">
                <a:solidFill>
                  <a:srgbClr val="34520D"/>
                </a:solidFill>
                <a:latin typeface="AC Steelfish"/>
                <a:ea typeface="AC Steelfish"/>
                <a:cs typeface="AC Steelfish"/>
                <a:sym typeface="AC Steelfish"/>
              </a:rPr>
              <a:t>DZIEŃ WODY</a:t>
            </a:r>
          </a:p>
        </p:txBody>
      </p:sp>
      <p:sp>
        <p:nvSpPr>
          <p:cNvPr id="3" name="Freeform 3"/>
          <p:cNvSpPr/>
          <p:nvPr/>
        </p:nvSpPr>
        <p:spPr>
          <a:xfrm>
            <a:off x="15959083" y="725245"/>
            <a:ext cx="1341355" cy="1341355"/>
          </a:xfrm>
          <a:custGeom>
            <a:avLst/>
            <a:gdLst/>
            <a:ahLst/>
            <a:cxnLst/>
            <a:rect l="l" t="t" r="r" b="b"/>
            <a:pathLst>
              <a:path w="1341355" h="1341355">
                <a:moveTo>
                  <a:pt x="0" y="0"/>
                </a:moveTo>
                <a:lnTo>
                  <a:pt x="1341355" y="0"/>
                </a:lnTo>
                <a:lnTo>
                  <a:pt x="1341355" y="1341355"/>
                </a:lnTo>
                <a:lnTo>
                  <a:pt x="0" y="134135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15728227" y="692053"/>
            <a:ext cx="1976863" cy="1606202"/>
          </a:xfrm>
          <a:custGeom>
            <a:avLst/>
            <a:gdLst/>
            <a:ahLst/>
            <a:cxnLst/>
            <a:rect l="l" t="t" r="r" b="b"/>
            <a:pathLst>
              <a:path w="1976863" h="1606202">
                <a:moveTo>
                  <a:pt x="0" y="0"/>
                </a:moveTo>
                <a:lnTo>
                  <a:pt x="1976864" y="0"/>
                </a:lnTo>
                <a:lnTo>
                  <a:pt x="1976864" y="1606202"/>
                </a:lnTo>
                <a:lnTo>
                  <a:pt x="0" y="160620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AutoShape 5"/>
          <p:cNvSpPr/>
          <p:nvPr/>
        </p:nvSpPr>
        <p:spPr>
          <a:xfrm>
            <a:off x="1967923" y="2903213"/>
            <a:ext cx="16320077" cy="0"/>
          </a:xfrm>
          <a:prstGeom prst="line">
            <a:avLst/>
          </a:prstGeom>
          <a:ln w="76200" cap="rnd">
            <a:solidFill>
              <a:srgbClr val="67A516"/>
            </a:solidFill>
            <a:prstDash val="lgDash"/>
            <a:headEnd type="diamond" w="lg" len="lg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3493371" y="3408038"/>
            <a:ext cx="11301259" cy="6356958"/>
          </a:xfrm>
          <a:custGeom>
            <a:avLst/>
            <a:gdLst/>
            <a:ahLst/>
            <a:cxnLst/>
            <a:rect l="l" t="t" r="r" b="b"/>
            <a:pathLst>
              <a:path w="11301259" h="6356958">
                <a:moveTo>
                  <a:pt x="0" y="0"/>
                </a:moveTo>
                <a:lnTo>
                  <a:pt x="11301258" y="0"/>
                </a:lnTo>
                <a:lnTo>
                  <a:pt x="11301258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TextBox 7"/>
          <p:cNvSpPr txBox="1"/>
          <p:nvPr/>
        </p:nvSpPr>
        <p:spPr>
          <a:xfrm>
            <a:off x="16188928" y="1078261"/>
            <a:ext cx="881665" cy="693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69"/>
              </a:lnSpc>
              <a:spcBef>
                <a:spcPct val="0"/>
              </a:spcBef>
            </a:pPr>
            <a:r>
              <a:rPr lang="en-US" sz="4049">
                <a:solidFill>
                  <a:srgbClr val="FFFFEF"/>
                </a:solidFill>
                <a:latin typeface="AC Steelfish"/>
                <a:ea typeface="AC Steelfish"/>
                <a:cs typeface="AC Steelfish"/>
                <a:sym typeface="AC Steelfish"/>
              </a:rPr>
              <a:t>15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571341" y="506170"/>
            <a:ext cx="15145318" cy="1892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400"/>
              </a:lnSpc>
              <a:spcBef>
                <a:spcPct val="0"/>
              </a:spcBef>
            </a:pPr>
            <a:r>
              <a:rPr lang="en-US" sz="11000">
                <a:solidFill>
                  <a:srgbClr val="34520D"/>
                </a:solidFill>
                <a:latin typeface="AC Steelfish"/>
                <a:ea typeface="AC Steelfish"/>
                <a:cs typeface="AC Steelfish"/>
                <a:sym typeface="AC Steelfish"/>
              </a:rPr>
              <a:t>DZIEŃ WODY</a:t>
            </a:r>
          </a:p>
        </p:txBody>
      </p:sp>
      <p:sp>
        <p:nvSpPr>
          <p:cNvPr id="3" name="Freeform 3"/>
          <p:cNvSpPr/>
          <p:nvPr/>
        </p:nvSpPr>
        <p:spPr>
          <a:xfrm>
            <a:off x="15959083" y="725245"/>
            <a:ext cx="1341355" cy="1341355"/>
          </a:xfrm>
          <a:custGeom>
            <a:avLst/>
            <a:gdLst/>
            <a:ahLst/>
            <a:cxnLst/>
            <a:rect l="l" t="t" r="r" b="b"/>
            <a:pathLst>
              <a:path w="1341355" h="1341355">
                <a:moveTo>
                  <a:pt x="0" y="0"/>
                </a:moveTo>
                <a:lnTo>
                  <a:pt x="1341355" y="0"/>
                </a:lnTo>
                <a:lnTo>
                  <a:pt x="1341355" y="1341355"/>
                </a:lnTo>
                <a:lnTo>
                  <a:pt x="0" y="134135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15728227" y="692053"/>
            <a:ext cx="1976863" cy="1606202"/>
          </a:xfrm>
          <a:custGeom>
            <a:avLst/>
            <a:gdLst/>
            <a:ahLst/>
            <a:cxnLst/>
            <a:rect l="l" t="t" r="r" b="b"/>
            <a:pathLst>
              <a:path w="1976863" h="1606202">
                <a:moveTo>
                  <a:pt x="0" y="0"/>
                </a:moveTo>
                <a:lnTo>
                  <a:pt x="1976864" y="0"/>
                </a:lnTo>
                <a:lnTo>
                  <a:pt x="1976864" y="1606202"/>
                </a:lnTo>
                <a:lnTo>
                  <a:pt x="0" y="160620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AutoShape 5"/>
          <p:cNvSpPr/>
          <p:nvPr/>
        </p:nvSpPr>
        <p:spPr>
          <a:xfrm>
            <a:off x="1967923" y="2903213"/>
            <a:ext cx="16320077" cy="0"/>
          </a:xfrm>
          <a:prstGeom prst="line">
            <a:avLst/>
          </a:prstGeom>
          <a:ln w="76200" cap="rnd">
            <a:solidFill>
              <a:srgbClr val="67A516"/>
            </a:solidFill>
            <a:prstDash val="lgDash"/>
            <a:headEnd type="diamond" w="lg" len="lg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3502896" y="3408038"/>
            <a:ext cx="11301259" cy="6356958"/>
          </a:xfrm>
          <a:custGeom>
            <a:avLst/>
            <a:gdLst/>
            <a:ahLst/>
            <a:cxnLst/>
            <a:rect l="l" t="t" r="r" b="b"/>
            <a:pathLst>
              <a:path w="11301259" h="6356958">
                <a:moveTo>
                  <a:pt x="0" y="0"/>
                </a:moveTo>
                <a:lnTo>
                  <a:pt x="11301258" y="0"/>
                </a:lnTo>
                <a:lnTo>
                  <a:pt x="11301258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TextBox 7"/>
          <p:cNvSpPr txBox="1"/>
          <p:nvPr/>
        </p:nvSpPr>
        <p:spPr>
          <a:xfrm>
            <a:off x="16188928" y="1078261"/>
            <a:ext cx="881665" cy="693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69"/>
              </a:lnSpc>
              <a:spcBef>
                <a:spcPct val="0"/>
              </a:spcBef>
            </a:pPr>
            <a:r>
              <a:rPr lang="en-US" sz="4049">
                <a:solidFill>
                  <a:srgbClr val="FFFFEF"/>
                </a:solidFill>
                <a:latin typeface="AC Steelfish"/>
                <a:ea typeface="AC Steelfish"/>
                <a:cs typeface="AC Steelfish"/>
                <a:sym typeface="AC Steelfish"/>
              </a:rPr>
              <a:t>16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14027136" y="-719065"/>
            <a:ext cx="5449789" cy="11725130"/>
            <a:chOff x="0" y="0"/>
            <a:chExt cx="1664166" cy="358042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64166" cy="3580426"/>
            </a:xfrm>
            <a:custGeom>
              <a:avLst/>
              <a:gdLst/>
              <a:ahLst/>
              <a:cxnLst/>
              <a:rect l="l" t="t" r="r" b="b"/>
              <a:pathLst>
                <a:path w="1664166" h="3580426">
                  <a:moveTo>
                    <a:pt x="0" y="0"/>
                  </a:moveTo>
                  <a:lnTo>
                    <a:pt x="1664166" y="0"/>
                  </a:lnTo>
                  <a:lnTo>
                    <a:pt x="1664166" y="3580426"/>
                  </a:lnTo>
                  <a:lnTo>
                    <a:pt x="0" y="3580426"/>
                  </a:lnTo>
                  <a:close/>
                </a:path>
              </a:pathLst>
            </a:custGeom>
            <a:solidFill>
              <a:srgbClr val="34520D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664166" cy="36280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5400000">
            <a:off x="8416444" y="3513195"/>
            <a:ext cx="11671631" cy="3260609"/>
            <a:chOff x="0" y="0"/>
            <a:chExt cx="1610488" cy="44990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10488" cy="449909"/>
            </a:xfrm>
            <a:custGeom>
              <a:avLst/>
              <a:gdLst/>
              <a:ahLst/>
              <a:cxnLst/>
              <a:rect l="l" t="t" r="r" b="b"/>
              <a:pathLst>
                <a:path w="1610488" h="449909">
                  <a:moveTo>
                    <a:pt x="537119" y="19070"/>
                  </a:moveTo>
                  <a:cubicBezTo>
                    <a:pt x="619418" y="7556"/>
                    <a:pt x="713552" y="0"/>
                    <a:pt x="805678" y="0"/>
                  </a:cubicBezTo>
                  <a:cubicBezTo>
                    <a:pt x="897807" y="0"/>
                    <a:pt x="986458" y="6476"/>
                    <a:pt x="1068153" y="17990"/>
                  </a:cubicBezTo>
                  <a:cubicBezTo>
                    <a:pt x="1069894" y="18350"/>
                    <a:pt x="1071631" y="18350"/>
                    <a:pt x="1073369" y="18710"/>
                  </a:cubicBezTo>
                  <a:cubicBezTo>
                    <a:pt x="1380170" y="64765"/>
                    <a:pt x="1606143" y="186379"/>
                    <a:pt x="1610488" y="320441"/>
                  </a:cubicBezTo>
                  <a:lnTo>
                    <a:pt x="1610488" y="449909"/>
                  </a:lnTo>
                  <a:lnTo>
                    <a:pt x="0" y="449909"/>
                  </a:lnTo>
                  <a:lnTo>
                    <a:pt x="0" y="320537"/>
                  </a:lnTo>
                  <a:cubicBezTo>
                    <a:pt x="4346" y="185660"/>
                    <a:pt x="226842" y="64045"/>
                    <a:pt x="537119" y="19070"/>
                  </a:cubicBezTo>
                  <a:close/>
                </a:path>
              </a:pathLst>
            </a:custGeom>
            <a:solidFill>
              <a:srgbClr val="FFFFE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79375"/>
              <a:ext cx="1610488" cy="3705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03673" y="1756098"/>
            <a:ext cx="11042114" cy="17271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001"/>
              </a:lnSpc>
              <a:spcBef>
                <a:spcPct val="0"/>
              </a:spcBef>
            </a:pPr>
            <a:r>
              <a:rPr lang="en-US" sz="10001">
                <a:solidFill>
                  <a:srgbClr val="34520D"/>
                </a:solidFill>
                <a:latin typeface="AC Steelfish"/>
                <a:ea typeface="AC Steelfish"/>
                <a:cs typeface="AC Steelfish"/>
                <a:sym typeface="AC Steelfish"/>
              </a:rPr>
              <a:t>EKOLOGICZNE ZAJĘCIA PLASTYCZNE</a:t>
            </a:r>
          </a:p>
        </p:txBody>
      </p:sp>
      <p:sp>
        <p:nvSpPr>
          <p:cNvPr id="9" name="AutoShape 9"/>
          <p:cNvSpPr/>
          <p:nvPr/>
        </p:nvSpPr>
        <p:spPr>
          <a:xfrm>
            <a:off x="-1253923" y="3483266"/>
            <a:ext cx="11804803" cy="0"/>
          </a:xfrm>
          <a:prstGeom prst="line">
            <a:avLst/>
          </a:prstGeom>
          <a:ln w="76200" cap="rnd">
            <a:solidFill>
              <a:srgbClr val="67A516"/>
            </a:solidFill>
            <a:prstDash val="lgDash"/>
            <a:headEnd type="diamond" w="lg" len="lg"/>
            <a:tailEnd type="diamond" w="lg" len="lg"/>
          </a:ln>
        </p:spPr>
        <p:txBody>
          <a:bodyPr/>
          <a:lstStyle/>
          <a:p>
            <a:endParaRPr lang="pl-PL"/>
          </a:p>
        </p:txBody>
      </p:sp>
      <p:sp>
        <p:nvSpPr>
          <p:cNvPr id="10" name="Freeform 10"/>
          <p:cNvSpPr/>
          <p:nvPr/>
        </p:nvSpPr>
        <p:spPr>
          <a:xfrm>
            <a:off x="15006022" y="1306658"/>
            <a:ext cx="1341355" cy="1341355"/>
          </a:xfrm>
          <a:custGeom>
            <a:avLst/>
            <a:gdLst/>
            <a:ahLst/>
            <a:cxnLst/>
            <a:rect l="l" t="t" r="r" b="b"/>
            <a:pathLst>
              <a:path w="1341355" h="1341355">
                <a:moveTo>
                  <a:pt x="0" y="0"/>
                </a:moveTo>
                <a:lnTo>
                  <a:pt x="1341356" y="0"/>
                </a:lnTo>
                <a:lnTo>
                  <a:pt x="1341356" y="1341356"/>
                </a:lnTo>
                <a:lnTo>
                  <a:pt x="0" y="134135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1" name="Freeform 11"/>
          <p:cNvSpPr/>
          <p:nvPr/>
        </p:nvSpPr>
        <p:spPr>
          <a:xfrm>
            <a:off x="15006022" y="1241323"/>
            <a:ext cx="1976863" cy="1606202"/>
          </a:xfrm>
          <a:custGeom>
            <a:avLst/>
            <a:gdLst/>
            <a:ahLst/>
            <a:cxnLst/>
            <a:rect l="l" t="t" r="r" b="b"/>
            <a:pathLst>
              <a:path w="1976863" h="1606202">
                <a:moveTo>
                  <a:pt x="0" y="0"/>
                </a:moveTo>
                <a:lnTo>
                  <a:pt x="1976864" y="0"/>
                </a:lnTo>
                <a:lnTo>
                  <a:pt x="1976864" y="1606201"/>
                </a:lnTo>
                <a:lnTo>
                  <a:pt x="0" y="160620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2" name="Freeform 12"/>
          <p:cNvSpPr/>
          <p:nvPr/>
        </p:nvSpPr>
        <p:spPr>
          <a:xfrm rot="5400000">
            <a:off x="14818153" y="1081279"/>
            <a:ext cx="6126112" cy="1990576"/>
          </a:xfrm>
          <a:custGeom>
            <a:avLst/>
            <a:gdLst/>
            <a:ahLst/>
            <a:cxnLst/>
            <a:rect l="l" t="t" r="r" b="b"/>
            <a:pathLst>
              <a:path w="6126112" h="1990576">
                <a:moveTo>
                  <a:pt x="0" y="0"/>
                </a:moveTo>
                <a:lnTo>
                  <a:pt x="6126112" y="0"/>
                </a:lnTo>
                <a:lnTo>
                  <a:pt x="6126112" y="1990576"/>
                </a:lnTo>
                <a:lnTo>
                  <a:pt x="0" y="199057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89654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3" name="Freeform 13"/>
          <p:cNvSpPr/>
          <p:nvPr/>
        </p:nvSpPr>
        <p:spPr>
          <a:xfrm rot="5400000">
            <a:off x="14818153" y="7207391"/>
            <a:ext cx="6126112" cy="1990576"/>
          </a:xfrm>
          <a:custGeom>
            <a:avLst/>
            <a:gdLst/>
            <a:ahLst/>
            <a:cxnLst/>
            <a:rect l="l" t="t" r="r" b="b"/>
            <a:pathLst>
              <a:path w="6126112" h="1990576">
                <a:moveTo>
                  <a:pt x="0" y="0"/>
                </a:moveTo>
                <a:lnTo>
                  <a:pt x="6126112" y="0"/>
                </a:lnTo>
                <a:lnTo>
                  <a:pt x="6126112" y="1990575"/>
                </a:lnTo>
                <a:lnTo>
                  <a:pt x="0" y="199057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89654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4" name="TextBox 14"/>
          <p:cNvSpPr txBox="1"/>
          <p:nvPr/>
        </p:nvSpPr>
        <p:spPr>
          <a:xfrm>
            <a:off x="203673" y="3984625"/>
            <a:ext cx="8940327" cy="3489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172900"/>
                </a:solidFill>
                <a:latin typeface="Roboto Bold"/>
                <a:ea typeface="Roboto Bold"/>
                <a:cs typeface="Roboto Bold"/>
                <a:sym typeface="Roboto Bold"/>
              </a:rPr>
              <a:t>Wykonaliśmy ślimaczki z eko-muszelkami. Podczas zajęć plastycznych zadaniem dzieci było wykorzystanie tego, co podarowała nam przyroda. Połączyliśmy plastyczność piankoliny z darami natury. Dzieci własnoręcznie lepiły urocze ślimaki, a rolę ich domków i „eko-muszelek” odegrały właśnie zebrane kasztany. Ta zabawa nie tylko rozwijała wyobraźnię, ale była też doskonałym treningiem sprawności małych rączek.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5235868" y="1659674"/>
            <a:ext cx="881665" cy="693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69"/>
              </a:lnSpc>
              <a:spcBef>
                <a:spcPct val="0"/>
              </a:spcBef>
            </a:pPr>
            <a:r>
              <a:rPr lang="en-US" sz="4049">
                <a:solidFill>
                  <a:srgbClr val="FFFFEF"/>
                </a:solidFill>
                <a:latin typeface="AC Steelfish"/>
                <a:ea typeface="AC Steelfish"/>
                <a:cs typeface="AC Steelfish"/>
                <a:sym typeface="AC Steelfish"/>
              </a:rPr>
              <a:t>17</a:t>
            </a:r>
          </a:p>
        </p:txBody>
      </p:sp>
      <p:sp>
        <p:nvSpPr>
          <p:cNvPr id="16" name="Freeform 16"/>
          <p:cNvSpPr/>
          <p:nvPr/>
        </p:nvSpPr>
        <p:spPr>
          <a:xfrm>
            <a:off x="11245787" y="2585449"/>
            <a:ext cx="3964407" cy="6335302"/>
          </a:xfrm>
          <a:custGeom>
            <a:avLst/>
            <a:gdLst/>
            <a:ahLst/>
            <a:cxnLst/>
            <a:rect l="l" t="t" r="r" b="b"/>
            <a:pathLst>
              <a:path w="3964407" h="6335302">
                <a:moveTo>
                  <a:pt x="0" y="0"/>
                </a:moveTo>
                <a:lnTo>
                  <a:pt x="3964407" y="0"/>
                </a:lnTo>
                <a:lnTo>
                  <a:pt x="3964407" y="6335302"/>
                </a:lnTo>
                <a:lnTo>
                  <a:pt x="0" y="63353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75116" r="-37956"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14027136" y="-719065"/>
            <a:ext cx="5449789" cy="11725130"/>
            <a:chOff x="0" y="0"/>
            <a:chExt cx="1664166" cy="358042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64166" cy="3580426"/>
            </a:xfrm>
            <a:custGeom>
              <a:avLst/>
              <a:gdLst/>
              <a:ahLst/>
              <a:cxnLst/>
              <a:rect l="l" t="t" r="r" b="b"/>
              <a:pathLst>
                <a:path w="1664166" h="3580426">
                  <a:moveTo>
                    <a:pt x="0" y="0"/>
                  </a:moveTo>
                  <a:lnTo>
                    <a:pt x="1664166" y="0"/>
                  </a:lnTo>
                  <a:lnTo>
                    <a:pt x="1664166" y="3580426"/>
                  </a:lnTo>
                  <a:lnTo>
                    <a:pt x="0" y="3580426"/>
                  </a:lnTo>
                  <a:close/>
                </a:path>
              </a:pathLst>
            </a:custGeom>
            <a:solidFill>
              <a:srgbClr val="34520D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664166" cy="36280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5400000">
            <a:off x="8416444" y="3513195"/>
            <a:ext cx="11671631" cy="3260609"/>
            <a:chOff x="0" y="0"/>
            <a:chExt cx="1610488" cy="44990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10488" cy="449909"/>
            </a:xfrm>
            <a:custGeom>
              <a:avLst/>
              <a:gdLst/>
              <a:ahLst/>
              <a:cxnLst/>
              <a:rect l="l" t="t" r="r" b="b"/>
              <a:pathLst>
                <a:path w="1610488" h="449909">
                  <a:moveTo>
                    <a:pt x="537119" y="19070"/>
                  </a:moveTo>
                  <a:cubicBezTo>
                    <a:pt x="619418" y="7556"/>
                    <a:pt x="713552" y="0"/>
                    <a:pt x="805678" y="0"/>
                  </a:cubicBezTo>
                  <a:cubicBezTo>
                    <a:pt x="897807" y="0"/>
                    <a:pt x="986458" y="6476"/>
                    <a:pt x="1068153" y="17990"/>
                  </a:cubicBezTo>
                  <a:cubicBezTo>
                    <a:pt x="1069894" y="18350"/>
                    <a:pt x="1071631" y="18350"/>
                    <a:pt x="1073369" y="18710"/>
                  </a:cubicBezTo>
                  <a:cubicBezTo>
                    <a:pt x="1380170" y="64765"/>
                    <a:pt x="1606143" y="186379"/>
                    <a:pt x="1610488" y="320441"/>
                  </a:cubicBezTo>
                  <a:lnTo>
                    <a:pt x="1610488" y="449909"/>
                  </a:lnTo>
                  <a:lnTo>
                    <a:pt x="0" y="449909"/>
                  </a:lnTo>
                  <a:lnTo>
                    <a:pt x="0" y="320537"/>
                  </a:lnTo>
                  <a:cubicBezTo>
                    <a:pt x="4346" y="185660"/>
                    <a:pt x="226842" y="64045"/>
                    <a:pt x="537119" y="19070"/>
                  </a:cubicBezTo>
                  <a:close/>
                </a:path>
              </a:pathLst>
            </a:custGeom>
            <a:solidFill>
              <a:srgbClr val="FFFFE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79375"/>
              <a:ext cx="1610488" cy="3705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579715" y="926998"/>
            <a:ext cx="8241563" cy="2713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119"/>
              </a:lnSpc>
              <a:spcBef>
                <a:spcPct val="0"/>
              </a:spcBef>
            </a:pPr>
            <a:r>
              <a:rPr lang="en-US" sz="15799">
                <a:solidFill>
                  <a:srgbClr val="34520D"/>
                </a:solidFill>
                <a:latin typeface="AC Steelfish"/>
                <a:ea typeface="AC Steelfish"/>
                <a:cs typeface="AC Steelfish"/>
                <a:sym typeface="AC Steelfish"/>
              </a:rPr>
              <a:t>DZIEŃ ZIEMI</a:t>
            </a:r>
          </a:p>
        </p:txBody>
      </p:sp>
      <p:sp>
        <p:nvSpPr>
          <p:cNvPr id="9" name="AutoShape 9"/>
          <p:cNvSpPr/>
          <p:nvPr/>
        </p:nvSpPr>
        <p:spPr>
          <a:xfrm>
            <a:off x="-1253923" y="3483266"/>
            <a:ext cx="10053996" cy="0"/>
          </a:xfrm>
          <a:prstGeom prst="line">
            <a:avLst/>
          </a:prstGeom>
          <a:ln w="76200" cap="rnd">
            <a:solidFill>
              <a:srgbClr val="67A516"/>
            </a:solidFill>
            <a:prstDash val="lgDash"/>
            <a:headEnd type="diamond" w="lg" len="lg"/>
            <a:tailEnd type="diamond" w="lg" len="lg"/>
          </a:ln>
        </p:spPr>
        <p:txBody>
          <a:bodyPr/>
          <a:lstStyle/>
          <a:p>
            <a:endParaRPr lang="pl-PL"/>
          </a:p>
        </p:txBody>
      </p:sp>
      <p:sp>
        <p:nvSpPr>
          <p:cNvPr id="10" name="Freeform 10"/>
          <p:cNvSpPr/>
          <p:nvPr/>
        </p:nvSpPr>
        <p:spPr>
          <a:xfrm>
            <a:off x="15006022" y="1306658"/>
            <a:ext cx="1341355" cy="1341355"/>
          </a:xfrm>
          <a:custGeom>
            <a:avLst/>
            <a:gdLst/>
            <a:ahLst/>
            <a:cxnLst/>
            <a:rect l="l" t="t" r="r" b="b"/>
            <a:pathLst>
              <a:path w="1341355" h="1341355">
                <a:moveTo>
                  <a:pt x="0" y="0"/>
                </a:moveTo>
                <a:lnTo>
                  <a:pt x="1341356" y="0"/>
                </a:lnTo>
                <a:lnTo>
                  <a:pt x="1341356" y="1341356"/>
                </a:lnTo>
                <a:lnTo>
                  <a:pt x="0" y="134135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1" name="Freeform 11"/>
          <p:cNvSpPr/>
          <p:nvPr/>
        </p:nvSpPr>
        <p:spPr>
          <a:xfrm>
            <a:off x="15006022" y="1241323"/>
            <a:ext cx="1976863" cy="1606202"/>
          </a:xfrm>
          <a:custGeom>
            <a:avLst/>
            <a:gdLst/>
            <a:ahLst/>
            <a:cxnLst/>
            <a:rect l="l" t="t" r="r" b="b"/>
            <a:pathLst>
              <a:path w="1976863" h="1606202">
                <a:moveTo>
                  <a:pt x="0" y="0"/>
                </a:moveTo>
                <a:lnTo>
                  <a:pt x="1976864" y="0"/>
                </a:lnTo>
                <a:lnTo>
                  <a:pt x="1976864" y="1606201"/>
                </a:lnTo>
                <a:lnTo>
                  <a:pt x="0" y="160620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2" name="Freeform 12"/>
          <p:cNvSpPr/>
          <p:nvPr/>
        </p:nvSpPr>
        <p:spPr>
          <a:xfrm rot="5400000">
            <a:off x="14818153" y="1081279"/>
            <a:ext cx="6126112" cy="1990576"/>
          </a:xfrm>
          <a:custGeom>
            <a:avLst/>
            <a:gdLst/>
            <a:ahLst/>
            <a:cxnLst/>
            <a:rect l="l" t="t" r="r" b="b"/>
            <a:pathLst>
              <a:path w="6126112" h="1990576">
                <a:moveTo>
                  <a:pt x="0" y="0"/>
                </a:moveTo>
                <a:lnTo>
                  <a:pt x="6126112" y="0"/>
                </a:lnTo>
                <a:lnTo>
                  <a:pt x="6126112" y="1990576"/>
                </a:lnTo>
                <a:lnTo>
                  <a:pt x="0" y="199057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89654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3" name="Freeform 13"/>
          <p:cNvSpPr/>
          <p:nvPr/>
        </p:nvSpPr>
        <p:spPr>
          <a:xfrm rot="5400000">
            <a:off x="14818153" y="7207391"/>
            <a:ext cx="6126112" cy="1990576"/>
          </a:xfrm>
          <a:custGeom>
            <a:avLst/>
            <a:gdLst/>
            <a:ahLst/>
            <a:cxnLst/>
            <a:rect l="l" t="t" r="r" b="b"/>
            <a:pathLst>
              <a:path w="6126112" h="1990576">
                <a:moveTo>
                  <a:pt x="0" y="0"/>
                </a:moveTo>
                <a:lnTo>
                  <a:pt x="6126112" y="0"/>
                </a:lnTo>
                <a:lnTo>
                  <a:pt x="6126112" y="1990575"/>
                </a:lnTo>
                <a:lnTo>
                  <a:pt x="0" y="199057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89654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4" name="Freeform 14"/>
          <p:cNvSpPr/>
          <p:nvPr/>
        </p:nvSpPr>
        <p:spPr>
          <a:xfrm>
            <a:off x="9364203" y="1977336"/>
            <a:ext cx="5641820" cy="7522426"/>
          </a:xfrm>
          <a:custGeom>
            <a:avLst/>
            <a:gdLst/>
            <a:ahLst/>
            <a:cxnLst/>
            <a:rect l="l" t="t" r="r" b="b"/>
            <a:pathLst>
              <a:path w="5641820" h="7522426">
                <a:moveTo>
                  <a:pt x="0" y="0"/>
                </a:moveTo>
                <a:lnTo>
                  <a:pt x="5641819" y="0"/>
                </a:lnTo>
                <a:lnTo>
                  <a:pt x="5641819" y="7522426"/>
                </a:lnTo>
                <a:lnTo>
                  <a:pt x="0" y="75224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5" name="TextBox 15"/>
          <p:cNvSpPr txBox="1"/>
          <p:nvPr/>
        </p:nvSpPr>
        <p:spPr>
          <a:xfrm>
            <a:off x="203673" y="3984625"/>
            <a:ext cx="8940327" cy="3927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99"/>
              </a:lnSpc>
            </a:pPr>
            <a:r>
              <a:rPr lang="en-US" sz="2499" b="1">
                <a:solidFill>
                  <a:srgbClr val="172900"/>
                </a:solidFill>
                <a:latin typeface="Roboto Bold"/>
                <a:ea typeface="Roboto Bold"/>
                <a:cs typeface="Roboto Bold"/>
                <a:sym typeface="Roboto Bold"/>
              </a:rPr>
              <a:t>W trakcie tegorocznych obchodów Dnia Ziemi postawiliśmy           na działanie, doświadczanie i przede wszystkim – świetną zabawę w duchu ekocyrkularności! Nasze przedszkolaki zamieniły się w prawdziwych Eko-Bohaterów, a cały dzień upłynął pod znakiem wielkiej gry terenowej.</a:t>
            </a:r>
          </a:p>
          <a:p>
            <a:pPr algn="just">
              <a:lnSpc>
                <a:spcPts val="3499"/>
              </a:lnSpc>
            </a:pPr>
            <a:r>
              <a:rPr lang="en-US" sz="2499" b="1">
                <a:solidFill>
                  <a:srgbClr val="172900"/>
                </a:solidFill>
                <a:latin typeface="Roboto Bold"/>
                <a:ea typeface="Roboto Bold"/>
                <a:cs typeface="Roboto Bold"/>
                <a:sym typeface="Roboto Bold"/>
              </a:rPr>
              <a:t>Przygotowaliśmy 10 wyjątkowych stacji zadaniowych, które uczyły dzieci szacunku do planety, segregacji odpadów oraz oszczędzania zasobów naturalnych.</a:t>
            </a:r>
          </a:p>
          <a:p>
            <a:pPr algn="just">
              <a:lnSpc>
                <a:spcPts val="3499"/>
              </a:lnSpc>
              <a:spcBef>
                <a:spcPct val="0"/>
              </a:spcBef>
            </a:pPr>
            <a:endParaRPr lang="en-US" sz="2499" b="1">
              <a:solidFill>
                <a:srgbClr val="172900"/>
              </a:solidFill>
              <a:latin typeface="Roboto Bold"/>
              <a:ea typeface="Roboto Bold"/>
              <a:cs typeface="Roboto Bold"/>
              <a:sym typeface="Roboto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5235868" y="1659674"/>
            <a:ext cx="881665" cy="693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69"/>
              </a:lnSpc>
              <a:spcBef>
                <a:spcPct val="0"/>
              </a:spcBef>
            </a:pPr>
            <a:r>
              <a:rPr lang="en-US" sz="4049">
                <a:solidFill>
                  <a:srgbClr val="FFFFEF"/>
                </a:solidFill>
                <a:latin typeface="AC Steelfish"/>
                <a:ea typeface="AC Steelfish"/>
                <a:cs typeface="AC Steelfish"/>
                <a:sym typeface="AC Steelfish"/>
              </a:rPr>
              <a:t>01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571341" y="506170"/>
            <a:ext cx="15145318" cy="1892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400"/>
              </a:lnSpc>
              <a:spcBef>
                <a:spcPct val="0"/>
              </a:spcBef>
            </a:pPr>
            <a:r>
              <a:rPr lang="en-US" sz="11000">
                <a:solidFill>
                  <a:srgbClr val="34520D"/>
                </a:solidFill>
                <a:latin typeface="AC Steelfish"/>
                <a:ea typeface="AC Steelfish"/>
                <a:cs typeface="AC Steelfish"/>
                <a:sym typeface="AC Steelfish"/>
              </a:rPr>
              <a:t>EKOLOGICZNE ZAJĘCIA PLASTYCZNE</a:t>
            </a:r>
          </a:p>
        </p:txBody>
      </p:sp>
      <p:sp>
        <p:nvSpPr>
          <p:cNvPr id="3" name="Freeform 3"/>
          <p:cNvSpPr/>
          <p:nvPr/>
        </p:nvSpPr>
        <p:spPr>
          <a:xfrm>
            <a:off x="15959083" y="725245"/>
            <a:ext cx="1341355" cy="1341355"/>
          </a:xfrm>
          <a:custGeom>
            <a:avLst/>
            <a:gdLst/>
            <a:ahLst/>
            <a:cxnLst/>
            <a:rect l="l" t="t" r="r" b="b"/>
            <a:pathLst>
              <a:path w="1341355" h="1341355">
                <a:moveTo>
                  <a:pt x="0" y="0"/>
                </a:moveTo>
                <a:lnTo>
                  <a:pt x="1341355" y="0"/>
                </a:lnTo>
                <a:lnTo>
                  <a:pt x="1341355" y="1341355"/>
                </a:lnTo>
                <a:lnTo>
                  <a:pt x="0" y="134135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15728227" y="692053"/>
            <a:ext cx="1976863" cy="1606202"/>
          </a:xfrm>
          <a:custGeom>
            <a:avLst/>
            <a:gdLst/>
            <a:ahLst/>
            <a:cxnLst/>
            <a:rect l="l" t="t" r="r" b="b"/>
            <a:pathLst>
              <a:path w="1976863" h="1606202">
                <a:moveTo>
                  <a:pt x="0" y="0"/>
                </a:moveTo>
                <a:lnTo>
                  <a:pt x="1976864" y="0"/>
                </a:lnTo>
                <a:lnTo>
                  <a:pt x="1976864" y="1606202"/>
                </a:lnTo>
                <a:lnTo>
                  <a:pt x="0" y="160620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AutoShape 5"/>
          <p:cNvSpPr/>
          <p:nvPr/>
        </p:nvSpPr>
        <p:spPr>
          <a:xfrm>
            <a:off x="1967923" y="2903213"/>
            <a:ext cx="16320077" cy="0"/>
          </a:xfrm>
          <a:prstGeom prst="line">
            <a:avLst/>
          </a:prstGeom>
          <a:ln w="76200" cap="rnd">
            <a:solidFill>
              <a:srgbClr val="67A516"/>
            </a:solidFill>
            <a:prstDash val="lgDash"/>
            <a:headEnd type="diamond" w="lg" len="lg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16188928" y="1078261"/>
            <a:ext cx="881665" cy="693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69"/>
              </a:lnSpc>
              <a:spcBef>
                <a:spcPct val="0"/>
              </a:spcBef>
            </a:pPr>
            <a:r>
              <a:rPr lang="en-US" sz="4049">
                <a:solidFill>
                  <a:srgbClr val="FFFFEF"/>
                </a:solidFill>
                <a:latin typeface="AC Steelfish"/>
                <a:ea typeface="AC Steelfish"/>
                <a:cs typeface="AC Steelfish"/>
                <a:sym typeface="AC Steelfish"/>
              </a:rPr>
              <a:t>18</a:t>
            </a:r>
          </a:p>
        </p:txBody>
      </p:sp>
      <p:sp>
        <p:nvSpPr>
          <p:cNvPr id="7" name="Freeform 7"/>
          <p:cNvSpPr/>
          <p:nvPr/>
        </p:nvSpPr>
        <p:spPr>
          <a:xfrm>
            <a:off x="2184400" y="3249542"/>
            <a:ext cx="4670298" cy="6227064"/>
          </a:xfrm>
          <a:custGeom>
            <a:avLst/>
            <a:gdLst/>
            <a:ahLst/>
            <a:cxnLst/>
            <a:rect l="l" t="t" r="r" b="b"/>
            <a:pathLst>
              <a:path w="4670298" h="6227064">
                <a:moveTo>
                  <a:pt x="0" y="0"/>
                </a:moveTo>
                <a:lnTo>
                  <a:pt x="4670298" y="0"/>
                </a:lnTo>
                <a:lnTo>
                  <a:pt x="4670298" y="6227064"/>
                </a:lnTo>
                <a:lnTo>
                  <a:pt x="0" y="62270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8888" r="-38888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7620000" y="3249542"/>
            <a:ext cx="4772305" cy="6363074"/>
          </a:xfrm>
          <a:custGeom>
            <a:avLst/>
            <a:gdLst/>
            <a:ahLst/>
            <a:cxnLst/>
            <a:rect l="l" t="t" r="r" b="b"/>
            <a:pathLst>
              <a:path w="4772305" h="6363074">
                <a:moveTo>
                  <a:pt x="0" y="0"/>
                </a:moveTo>
                <a:lnTo>
                  <a:pt x="4772305" y="0"/>
                </a:lnTo>
                <a:lnTo>
                  <a:pt x="4772305" y="6363073"/>
                </a:lnTo>
                <a:lnTo>
                  <a:pt x="0" y="63630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8888" r="-38888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>
            <a:off x="12932786" y="3249542"/>
            <a:ext cx="4772305" cy="6363074"/>
          </a:xfrm>
          <a:custGeom>
            <a:avLst/>
            <a:gdLst/>
            <a:ahLst/>
            <a:cxnLst/>
            <a:rect l="l" t="t" r="r" b="b"/>
            <a:pathLst>
              <a:path w="4772305" h="6363074">
                <a:moveTo>
                  <a:pt x="0" y="0"/>
                </a:moveTo>
                <a:lnTo>
                  <a:pt x="4772305" y="0"/>
                </a:lnTo>
                <a:lnTo>
                  <a:pt x="4772305" y="6363073"/>
                </a:lnTo>
                <a:lnTo>
                  <a:pt x="0" y="636307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1016" r="-48430" b="-6564"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14027136" y="-719065"/>
            <a:ext cx="5449789" cy="11725130"/>
            <a:chOff x="0" y="0"/>
            <a:chExt cx="1664166" cy="358042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64166" cy="3580426"/>
            </a:xfrm>
            <a:custGeom>
              <a:avLst/>
              <a:gdLst/>
              <a:ahLst/>
              <a:cxnLst/>
              <a:rect l="l" t="t" r="r" b="b"/>
              <a:pathLst>
                <a:path w="1664166" h="3580426">
                  <a:moveTo>
                    <a:pt x="0" y="0"/>
                  </a:moveTo>
                  <a:lnTo>
                    <a:pt x="1664166" y="0"/>
                  </a:lnTo>
                  <a:lnTo>
                    <a:pt x="1664166" y="3580426"/>
                  </a:lnTo>
                  <a:lnTo>
                    <a:pt x="0" y="3580426"/>
                  </a:lnTo>
                  <a:close/>
                </a:path>
              </a:pathLst>
            </a:custGeom>
            <a:solidFill>
              <a:srgbClr val="34520D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664166" cy="36280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5400000">
            <a:off x="8416444" y="3513195"/>
            <a:ext cx="11671631" cy="3260609"/>
            <a:chOff x="0" y="0"/>
            <a:chExt cx="1610488" cy="44990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10488" cy="449909"/>
            </a:xfrm>
            <a:custGeom>
              <a:avLst/>
              <a:gdLst/>
              <a:ahLst/>
              <a:cxnLst/>
              <a:rect l="l" t="t" r="r" b="b"/>
              <a:pathLst>
                <a:path w="1610488" h="449909">
                  <a:moveTo>
                    <a:pt x="537119" y="19070"/>
                  </a:moveTo>
                  <a:cubicBezTo>
                    <a:pt x="619418" y="7556"/>
                    <a:pt x="713552" y="0"/>
                    <a:pt x="805678" y="0"/>
                  </a:cubicBezTo>
                  <a:cubicBezTo>
                    <a:pt x="897807" y="0"/>
                    <a:pt x="986458" y="6476"/>
                    <a:pt x="1068153" y="17990"/>
                  </a:cubicBezTo>
                  <a:cubicBezTo>
                    <a:pt x="1069894" y="18350"/>
                    <a:pt x="1071631" y="18350"/>
                    <a:pt x="1073369" y="18710"/>
                  </a:cubicBezTo>
                  <a:cubicBezTo>
                    <a:pt x="1380170" y="64765"/>
                    <a:pt x="1606143" y="186379"/>
                    <a:pt x="1610488" y="320441"/>
                  </a:cubicBezTo>
                  <a:lnTo>
                    <a:pt x="1610488" y="449909"/>
                  </a:lnTo>
                  <a:lnTo>
                    <a:pt x="0" y="449909"/>
                  </a:lnTo>
                  <a:lnTo>
                    <a:pt x="0" y="320537"/>
                  </a:lnTo>
                  <a:cubicBezTo>
                    <a:pt x="4346" y="185660"/>
                    <a:pt x="226842" y="64045"/>
                    <a:pt x="537119" y="19070"/>
                  </a:cubicBezTo>
                  <a:close/>
                </a:path>
              </a:pathLst>
            </a:custGeom>
            <a:solidFill>
              <a:srgbClr val="FFFFE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79375"/>
              <a:ext cx="1610488" cy="3705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03673" y="1756098"/>
            <a:ext cx="11042114" cy="17271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001"/>
              </a:lnSpc>
              <a:spcBef>
                <a:spcPct val="0"/>
              </a:spcBef>
            </a:pPr>
            <a:r>
              <a:rPr lang="en-US" sz="10001">
                <a:solidFill>
                  <a:srgbClr val="34520D"/>
                </a:solidFill>
                <a:latin typeface="AC Steelfish"/>
                <a:ea typeface="AC Steelfish"/>
                <a:cs typeface="AC Steelfish"/>
                <a:sym typeface="AC Steelfish"/>
              </a:rPr>
              <a:t>EKO EKSPERYMENTY</a:t>
            </a:r>
          </a:p>
        </p:txBody>
      </p:sp>
      <p:sp>
        <p:nvSpPr>
          <p:cNvPr id="9" name="AutoShape 9"/>
          <p:cNvSpPr/>
          <p:nvPr/>
        </p:nvSpPr>
        <p:spPr>
          <a:xfrm>
            <a:off x="-1253923" y="3483266"/>
            <a:ext cx="11804803" cy="0"/>
          </a:xfrm>
          <a:prstGeom prst="line">
            <a:avLst/>
          </a:prstGeom>
          <a:ln w="76200" cap="rnd">
            <a:solidFill>
              <a:srgbClr val="67A516"/>
            </a:solidFill>
            <a:prstDash val="lgDash"/>
            <a:headEnd type="diamond" w="lg" len="lg"/>
            <a:tailEnd type="diamond" w="lg" len="lg"/>
          </a:ln>
        </p:spPr>
        <p:txBody>
          <a:bodyPr/>
          <a:lstStyle/>
          <a:p>
            <a:endParaRPr lang="pl-PL"/>
          </a:p>
        </p:txBody>
      </p:sp>
      <p:sp>
        <p:nvSpPr>
          <p:cNvPr id="10" name="Freeform 10"/>
          <p:cNvSpPr/>
          <p:nvPr/>
        </p:nvSpPr>
        <p:spPr>
          <a:xfrm>
            <a:off x="15006022" y="1306658"/>
            <a:ext cx="1341355" cy="1341355"/>
          </a:xfrm>
          <a:custGeom>
            <a:avLst/>
            <a:gdLst/>
            <a:ahLst/>
            <a:cxnLst/>
            <a:rect l="l" t="t" r="r" b="b"/>
            <a:pathLst>
              <a:path w="1341355" h="1341355">
                <a:moveTo>
                  <a:pt x="0" y="0"/>
                </a:moveTo>
                <a:lnTo>
                  <a:pt x="1341356" y="0"/>
                </a:lnTo>
                <a:lnTo>
                  <a:pt x="1341356" y="1341356"/>
                </a:lnTo>
                <a:lnTo>
                  <a:pt x="0" y="134135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1" name="Freeform 11"/>
          <p:cNvSpPr/>
          <p:nvPr/>
        </p:nvSpPr>
        <p:spPr>
          <a:xfrm>
            <a:off x="15006022" y="1241323"/>
            <a:ext cx="1976863" cy="1606202"/>
          </a:xfrm>
          <a:custGeom>
            <a:avLst/>
            <a:gdLst/>
            <a:ahLst/>
            <a:cxnLst/>
            <a:rect l="l" t="t" r="r" b="b"/>
            <a:pathLst>
              <a:path w="1976863" h="1606202">
                <a:moveTo>
                  <a:pt x="0" y="0"/>
                </a:moveTo>
                <a:lnTo>
                  <a:pt x="1976864" y="0"/>
                </a:lnTo>
                <a:lnTo>
                  <a:pt x="1976864" y="1606201"/>
                </a:lnTo>
                <a:lnTo>
                  <a:pt x="0" y="160620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2" name="Freeform 12"/>
          <p:cNvSpPr/>
          <p:nvPr/>
        </p:nvSpPr>
        <p:spPr>
          <a:xfrm rot="5400000">
            <a:off x="14818153" y="1081279"/>
            <a:ext cx="6126112" cy="1990576"/>
          </a:xfrm>
          <a:custGeom>
            <a:avLst/>
            <a:gdLst/>
            <a:ahLst/>
            <a:cxnLst/>
            <a:rect l="l" t="t" r="r" b="b"/>
            <a:pathLst>
              <a:path w="6126112" h="1990576">
                <a:moveTo>
                  <a:pt x="0" y="0"/>
                </a:moveTo>
                <a:lnTo>
                  <a:pt x="6126112" y="0"/>
                </a:lnTo>
                <a:lnTo>
                  <a:pt x="6126112" y="1990576"/>
                </a:lnTo>
                <a:lnTo>
                  <a:pt x="0" y="199057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89654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3" name="Freeform 13"/>
          <p:cNvSpPr/>
          <p:nvPr/>
        </p:nvSpPr>
        <p:spPr>
          <a:xfrm rot="5400000">
            <a:off x="14818153" y="7207391"/>
            <a:ext cx="6126112" cy="1990576"/>
          </a:xfrm>
          <a:custGeom>
            <a:avLst/>
            <a:gdLst/>
            <a:ahLst/>
            <a:cxnLst/>
            <a:rect l="l" t="t" r="r" b="b"/>
            <a:pathLst>
              <a:path w="6126112" h="1990576">
                <a:moveTo>
                  <a:pt x="0" y="0"/>
                </a:moveTo>
                <a:lnTo>
                  <a:pt x="6126112" y="0"/>
                </a:lnTo>
                <a:lnTo>
                  <a:pt x="6126112" y="1990575"/>
                </a:lnTo>
                <a:lnTo>
                  <a:pt x="0" y="199057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89654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4" name="Freeform 14"/>
          <p:cNvSpPr/>
          <p:nvPr/>
        </p:nvSpPr>
        <p:spPr>
          <a:xfrm>
            <a:off x="10692470" y="2076567"/>
            <a:ext cx="4171963" cy="7416822"/>
          </a:xfrm>
          <a:custGeom>
            <a:avLst/>
            <a:gdLst/>
            <a:ahLst/>
            <a:cxnLst/>
            <a:rect l="l" t="t" r="r" b="b"/>
            <a:pathLst>
              <a:path w="4171963" h="7416822">
                <a:moveTo>
                  <a:pt x="0" y="0"/>
                </a:moveTo>
                <a:lnTo>
                  <a:pt x="4171962" y="0"/>
                </a:lnTo>
                <a:lnTo>
                  <a:pt x="4171962" y="7416822"/>
                </a:lnTo>
                <a:lnTo>
                  <a:pt x="0" y="74168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5" name="TextBox 15"/>
          <p:cNvSpPr txBox="1"/>
          <p:nvPr/>
        </p:nvSpPr>
        <p:spPr>
          <a:xfrm>
            <a:off x="203673" y="3984625"/>
            <a:ext cx="8940327" cy="173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172900"/>
                </a:solidFill>
                <a:latin typeface="Roboto Bold"/>
                <a:ea typeface="Roboto Bold"/>
                <a:cs typeface="Roboto Bold"/>
                <a:sym typeface="Roboto Bold"/>
              </a:rPr>
              <a:t>Zimą nasze przedszkolaki zamieniły się w prawdziwych naukowców i postanowiły sprawdzić, czy biały, puszysty śnieg jest tak czysty, na jaki wygląda. Ten prosty eksperyment badawczy przyniósł dzieciom mnóstwo cennych wniosków!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5235868" y="1659674"/>
            <a:ext cx="881665" cy="693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69"/>
              </a:lnSpc>
              <a:spcBef>
                <a:spcPct val="0"/>
              </a:spcBef>
            </a:pPr>
            <a:r>
              <a:rPr lang="en-US" sz="4049">
                <a:solidFill>
                  <a:srgbClr val="FFFFEF"/>
                </a:solidFill>
                <a:latin typeface="AC Steelfish"/>
                <a:ea typeface="AC Steelfish"/>
                <a:cs typeface="AC Steelfish"/>
                <a:sym typeface="AC Steelfish"/>
              </a:rPr>
              <a:t>19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571341" y="506170"/>
            <a:ext cx="15145318" cy="1892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400"/>
              </a:lnSpc>
              <a:spcBef>
                <a:spcPct val="0"/>
              </a:spcBef>
            </a:pPr>
            <a:r>
              <a:rPr lang="en-US" sz="11000">
                <a:solidFill>
                  <a:srgbClr val="34520D"/>
                </a:solidFill>
                <a:latin typeface="AC Steelfish"/>
                <a:ea typeface="AC Steelfish"/>
                <a:cs typeface="AC Steelfish"/>
                <a:sym typeface="AC Steelfish"/>
              </a:rPr>
              <a:t>EKO EKSPERYMENTY</a:t>
            </a:r>
          </a:p>
        </p:txBody>
      </p:sp>
      <p:sp>
        <p:nvSpPr>
          <p:cNvPr id="3" name="Freeform 3"/>
          <p:cNvSpPr/>
          <p:nvPr/>
        </p:nvSpPr>
        <p:spPr>
          <a:xfrm>
            <a:off x="15959083" y="725245"/>
            <a:ext cx="1341355" cy="1341355"/>
          </a:xfrm>
          <a:custGeom>
            <a:avLst/>
            <a:gdLst/>
            <a:ahLst/>
            <a:cxnLst/>
            <a:rect l="l" t="t" r="r" b="b"/>
            <a:pathLst>
              <a:path w="1341355" h="1341355">
                <a:moveTo>
                  <a:pt x="0" y="0"/>
                </a:moveTo>
                <a:lnTo>
                  <a:pt x="1341355" y="0"/>
                </a:lnTo>
                <a:lnTo>
                  <a:pt x="1341355" y="1341355"/>
                </a:lnTo>
                <a:lnTo>
                  <a:pt x="0" y="134135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15728227" y="692053"/>
            <a:ext cx="1976863" cy="1606202"/>
          </a:xfrm>
          <a:custGeom>
            <a:avLst/>
            <a:gdLst/>
            <a:ahLst/>
            <a:cxnLst/>
            <a:rect l="l" t="t" r="r" b="b"/>
            <a:pathLst>
              <a:path w="1976863" h="1606202">
                <a:moveTo>
                  <a:pt x="0" y="0"/>
                </a:moveTo>
                <a:lnTo>
                  <a:pt x="1976864" y="0"/>
                </a:lnTo>
                <a:lnTo>
                  <a:pt x="1976864" y="1606202"/>
                </a:lnTo>
                <a:lnTo>
                  <a:pt x="0" y="160620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AutoShape 5"/>
          <p:cNvSpPr/>
          <p:nvPr/>
        </p:nvSpPr>
        <p:spPr>
          <a:xfrm>
            <a:off x="1967923" y="2903213"/>
            <a:ext cx="16320077" cy="0"/>
          </a:xfrm>
          <a:prstGeom prst="line">
            <a:avLst/>
          </a:prstGeom>
          <a:ln w="76200" cap="rnd">
            <a:solidFill>
              <a:srgbClr val="67A516"/>
            </a:solidFill>
            <a:prstDash val="lgDash"/>
            <a:headEnd type="diamond" w="lg" len="lg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3493371" y="3408038"/>
            <a:ext cx="11301259" cy="6356958"/>
          </a:xfrm>
          <a:custGeom>
            <a:avLst/>
            <a:gdLst/>
            <a:ahLst/>
            <a:cxnLst/>
            <a:rect l="l" t="t" r="r" b="b"/>
            <a:pathLst>
              <a:path w="11301259" h="6356958">
                <a:moveTo>
                  <a:pt x="0" y="0"/>
                </a:moveTo>
                <a:lnTo>
                  <a:pt x="11301258" y="0"/>
                </a:lnTo>
                <a:lnTo>
                  <a:pt x="11301258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TextBox 7"/>
          <p:cNvSpPr txBox="1"/>
          <p:nvPr/>
        </p:nvSpPr>
        <p:spPr>
          <a:xfrm>
            <a:off x="16188928" y="1078261"/>
            <a:ext cx="881665" cy="693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69"/>
              </a:lnSpc>
              <a:spcBef>
                <a:spcPct val="0"/>
              </a:spcBef>
            </a:pPr>
            <a:r>
              <a:rPr lang="en-US" sz="4049">
                <a:solidFill>
                  <a:srgbClr val="FFFFEF"/>
                </a:solidFill>
                <a:latin typeface="AC Steelfish"/>
                <a:ea typeface="AC Steelfish"/>
                <a:cs typeface="AC Steelfish"/>
                <a:sym typeface="AC Steelfish"/>
              </a:rPr>
              <a:t>20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14027136" y="-719065"/>
            <a:ext cx="5449789" cy="11725130"/>
            <a:chOff x="0" y="0"/>
            <a:chExt cx="1664166" cy="358042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64166" cy="3580426"/>
            </a:xfrm>
            <a:custGeom>
              <a:avLst/>
              <a:gdLst/>
              <a:ahLst/>
              <a:cxnLst/>
              <a:rect l="l" t="t" r="r" b="b"/>
              <a:pathLst>
                <a:path w="1664166" h="3580426">
                  <a:moveTo>
                    <a:pt x="0" y="0"/>
                  </a:moveTo>
                  <a:lnTo>
                    <a:pt x="1664166" y="0"/>
                  </a:lnTo>
                  <a:lnTo>
                    <a:pt x="1664166" y="3580426"/>
                  </a:lnTo>
                  <a:lnTo>
                    <a:pt x="0" y="3580426"/>
                  </a:lnTo>
                  <a:close/>
                </a:path>
              </a:pathLst>
            </a:custGeom>
            <a:solidFill>
              <a:srgbClr val="34520D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664166" cy="36280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5400000">
            <a:off x="8416444" y="3513195"/>
            <a:ext cx="11671631" cy="3260609"/>
            <a:chOff x="0" y="0"/>
            <a:chExt cx="1610488" cy="44990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10488" cy="449909"/>
            </a:xfrm>
            <a:custGeom>
              <a:avLst/>
              <a:gdLst/>
              <a:ahLst/>
              <a:cxnLst/>
              <a:rect l="l" t="t" r="r" b="b"/>
              <a:pathLst>
                <a:path w="1610488" h="449909">
                  <a:moveTo>
                    <a:pt x="537119" y="19070"/>
                  </a:moveTo>
                  <a:cubicBezTo>
                    <a:pt x="619418" y="7556"/>
                    <a:pt x="713552" y="0"/>
                    <a:pt x="805678" y="0"/>
                  </a:cubicBezTo>
                  <a:cubicBezTo>
                    <a:pt x="897807" y="0"/>
                    <a:pt x="986458" y="6476"/>
                    <a:pt x="1068153" y="17990"/>
                  </a:cubicBezTo>
                  <a:cubicBezTo>
                    <a:pt x="1069894" y="18350"/>
                    <a:pt x="1071631" y="18350"/>
                    <a:pt x="1073369" y="18710"/>
                  </a:cubicBezTo>
                  <a:cubicBezTo>
                    <a:pt x="1380170" y="64765"/>
                    <a:pt x="1606143" y="186379"/>
                    <a:pt x="1610488" y="320441"/>
                  </a:cubicBezTo>
                  <a:lnTo>
                    <a:pt x="1610488" y="449909"/>
                  </a:lnTo>
                  <a:lnTo>
                    <a:pt x="0" y="449909"/>
                  </a:lnTo>
                  <a:lnTo>
                    <a:pt x="0" y="320537"/>
                  </a:lnTo>
                  <a:cubicBezTo>
                    <a:pt x="4346" y="185660"/>
                    <a:pt x="226842" y="64045"/>
                    <a:pt x="537119" y="19070"/>
                  </a:cubicBezTo>
                  <a:close/>
                </a:path>
              </a:pathLst>
            </a:custGeom>
            <a:solidFill>
              <a:srgbClr val="FFFFE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79375"/>
              <a:ext cx="1610488" cy="3705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03673" y="1756098"/>
            <a:ext cx="11042114" cy="17271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001"/>
              </a:lnSpc>
              <a:spcBef>
                <a:spcPct val="0"/>
              </a:spcBef>
            </a:pPr>
            <a:r>
              <a:rPr lang="en-US" sz="10001">
                <a:solidFill>
                  <a:srgbClr val="34520D"/>
                </a:solidFill>
                <a:latin typeface="AC Steelfish"/>
                <a:ea typeface="AC Steelfish"/>
                <a:cs typeface="AC Steelfish"/>
                <a:sym typeface="AC Steelfish"/>
              </a:rPr>
              <a:t>WARSZTATY PRZYRODNICZE</a:t>
            </a:r>
          </a:p>
        </p:txBody>
      </p:sp>
      <p:sp>
        <p:nvSpPr>
          <p:cNvPr id="9" name="AutoShape 9"/>
          <p:cNvSpPr/>
          <p:nvPr/>
        </p:nvSpPr>
        <p:spPr>
          <a:xfrm>
            <a:off x="-1253923" y="3483266"/>
            <a:ext cx="11804803" cy="0"/>
          </a:xfrm>
          <a:prstGeom prst="line">
            <a:avLst/>
          </a:prstGeom>
          <a:ln w="76200" cap="rnd">
            <a:solidFill>
              <a:srgbClr val="67A516"/>
            </a:solidFill>
            <a:prstDash val="lgDash"/>
            <a:headEnd type="diamond" w="lg" len="lg"/>
            <a:tailEnd type="diamond" w="lg" len="lg"/>
          </a:ln>
        </p:spPr>
        <p:txBody>
          <a:bodyPr/>
          <a:lstStyle/>
          <a:p>
            <a:endParaRPr lang="pl-PL"/>
          </a:p>
        </p:txBody>
      </p:sp>
      <p:sp>
        <p:nvSpPr>
          <p:cNvPr id="10" name="Freeform 10"/>
          <p:cNvSpPr/>
          <p:nvPr/>
        </p:nvSpPr>
        <p:spPr>
          <a:xfrm>
            <a:off x="15006022" y="1306658"/>
            <a:ext cx="1341355" cy="1341355"/>
          </a:xfrm>
          <a:custGeom>
            <a:avLst/>
            <a:gdLst/>
            <a:ahLst/>
            <a:cxnLst/>
            <a:rect l="l" t="t" r="r" b="b"/>
            <a:pathLst>
              <a:path w="1341355" h="1341355">
                <a:moveTo>
                  <a:pt x="0" y="0"/>
                </a:moveTo>
                <a:lnTo>
                  <a:pt x="1341356" y="0"/>
                </a:lnTo>
                <a:lnTo>
                  <a:pt x="1341356" y="1341356"/>
                </a:lnTo>
                <a:lnTo>
                  <a:pt x="0" y="134135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1" name="Freeform 11"/>
          <p:cNvSpPr/>
          <p:nvPr/>
        </p:nvSpPr>
        <p:spPr>
          <a:xfrm>
            <a:off x="15006022" y="1241323"/>
            <a:ext cx="1976863" cy="1606202"/>
          </a:xfrm>
          <a:custGeom>
            <a:avLst/>
            <a:gdLst/>
            <a:ahLst/>
            <a:cxnLst/>
            <a:rect l="l" t="t" r="r" b="b"/>
            <a:pathLst>
              <a:path w="1976863" h="1606202">
                <a:moveTo>
                  <a:pt x="0" y="0"/>
                </a:moveTo>
                <a:lnTo>
                  <a:pt x="1976864" y="0"/>
                </a:lnTo>
                <a:lnTo>
                  <a:pt x="1976864" y="1606201"/>
                </a:lnTo>
                <a:lnTo>
                  <a:pt x="0" y="160620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2" name="Freeform 12"/>
          <p:cNvSpPr/>
          <p:nvPr/>
        </p:nvSpPr>
        <p:spPr>
          <a:xfrm rot="5400000">
            <a:off x="14818153" y="1081279"/>
            <a:ext cx="6126112" cy="1990576"/>
          </a:xfrm>
          <a:custGeom>
            <a:avLst/>
            <a:gdLst/>
            <a:ahLst/>
            <a:cxnLst/>
            <a:rect l="l" t="t" r="r" b="b"/>
            <a:pathLst>
              <a:path w="6126112" h="1990576">
                <a:moveTo>
                  <a:pt x="0" y="0"/>
                </a:moveTo>
                <a:lnTo>
                  <a:pt x="6126112" y="0"/>
                </a:lnTo>
                <a:lnTo>
                  <a:pt x="6126112" y="1990576"/>
                </a:lnTo>
                <a:lnTo>
                  <a:pt x="0" y="199057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89654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3" name="Freeform 13"/>
          <p:cNvSpPr/>
          <p:nvPr/>
        </p:nvSpPr>
        <p:spPr>
          <a:xfrm rot="5400000">
            <a:off x="14818153" y="7207391"/>
            <a:ext cx="6126112" cy="1990576"/>
          </a:xfrm>
          <a:custGeom>
            <a:avLst/>
            <a:gdLst/>
            <a:ahLst/>
            <a:cxnLst/>
            <a:rect l="l" t="t" r="r" b="b"/>
            <a:pathLst>
              <a:path w="6126112" h="1990576">
                <a:moveTo>
                  <a:pt x="0" y="0"/>
                </a:moveTo>
                <a:lnTo>
                  <a:pt x="6126112" y="0"/>
                </a:lnTo>
                <a:lnTo>
                  <a:pt x="6126112" y="1990575"/>
                </a:lnTo>
                <a:lnTo>
                  <a:pt x="0" y="199057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89654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4" name="Freeform 14"/>
          <p:cNvSpPr/>
          <p:nvPr/>
        </p:nvSpPr>
        <p:spPr>
          <a:xfrm>
            <a:off x="9813758" y="2847524"/>
            <a:ext cx="5616394" cy="5490025"/>
          </a:xfrm>
          <a:custGeom>
            <a:avLst/>
            <a:gdLst/>
            <a:ahLst/>
            <a:cxnLst/>
            <a:rect l="l" t="t" r="r" b="b"/>
            <a:pathLst>
              <a:path w="5616394" h="5490025">
                <a:moveTo>
                  <a:pt x="0" y="0"/>
                </a:moveTo>
                <a:lnTo>
                  <a:pt x="5616393" y="0"/>
                </a:lnTo>
                <a:lnTo>
                  <a:pt x="5616393" y="5490025"/>
                </a:lnTo>
                <a:lnTo>
                  <a:pt x="0" y="54900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5" name="TextBox 15"/>
          <p:cNvSpPr txBox="1"/>
          <p:nvPr/>
        </p:nvSpPr>
        <p:spPr>
          <a:xfrm>
            <a:off x="203673" y="3984625"/>
            <a:ext cx="8940327" cy="3489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99"/>
              </a:lnSpc>
            </a:pPr>
            <a:r>
              <a:rPr lang="en-US" sz="2499" b="1">
                <a:solidFill>
                  <a:srgbClr val="172900"/>
                </a:solidFill>
                <a:latin typeface="Roboto Bold"/>
                <a:ea typeface="Roboto Bold"/>
                <a:cs typeface="Roboto Bold"/>
                <a:sym typeface="Roboto Bold"/>
              </a:rPr>
              <a:t>Podczas wyjątkowych warsztatów przyrodniczych nasze przedszkolaki wyruszyły w fascynującą podróż, by odkryć, jak ogromną i niezastąpioną rolę odgrywa las w ekosystemie całej planety.</a:t>
            </a:r>
          </a:p>
          <a:p>
            <a:pPr algn="just">
              <a:lnSpc>
                <a:spcPts val="3499"/>
              </a:lnSpc>
            </a:pPr>
            <a:r>
              <a:rPr lang="en-US" sz="2499" b="1">
                <a:solidFill>
                  <a:srgbClr val="172900"/>
                </a:solidFill>
                <a:latin typeface="Roboto Bold"/>
                <a:ea typeface="Roboto Bold"/>
                <a:cs typeface="Roboto Bold"/>
                <a:sym typeface="Roboto Bold"/>
              </a:rPr>
              <a:t>Dzięki angażującym zabawom, opowieściom i obserwacjom dzieci dowiedziały się, dlaczego las jest naszym największym sprzymierzeńcem.</a:t>
            </a:r>
          </a:p>
          <a:p>
            <a:pPr algn="just">
              <a:lnSpc>
                <a:spcPts val="3499"/>
              </a:lnSpc>
              <a:spcBef>
                <a:spcPct val="0"/>
              </a:spcBef>
            </a:pPr>
            <a:endParaRPr lang="en-US" sz="2499" b="1">
              <a:solidFill>
                <a:srgbClr val="172900"/>
              </a:solidFill>
              <a:latin typeface="Roboto Bold"/>
              <a:ea typeface="Roboto Bold"/>
              <a:cs typeface="Roboto Bold"/>
              <a:sym typeface="Roboto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5235868" y="1659674"/>
            <a:ext cx="881665" cy="693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69"/>
              </a:lnSpc>
              <a:spcBef>
                <a:spcPct val="0"/>
              </a:spcBef>
            </a:pPr>
            <a:r>
              <a:rPr lang="en-US" sz="4049">
                <a:solidFill>
                  <a:srgbClr val="FFFFEF"/>
                </a:solidFill>
                <a:latin typeface="AC Steelfish"/>
                <a:ea typeface="AC Steelfish"/>
                <a:cs typeface="AC Steelfish"/>
                <a:sym typeface="AC Steelfish"/>
              </a:rPr>
              <a:t>21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571341" y="506170"/>
            <a:ext cx="15145318" cy="1892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400"/>
              </a:lnSpc>
              <a:spcBef>
                <a:spcPct val="0"/>
              </a:spcBef>
            </a:pPr>
            <a:r>
              <a:rPr lang="en-US" sz="11000">
                <a:solidFill>
                  <a:srgbClr val="34520D"/>
                </a:solidFill>
                <a:latin typeface="AC Steelfish"/>
                <a:ea typeface="AC Steelfish"/>
                <a:cs typeface="AC Steelfish"/>
                <a:sym typeface="AC Steelfish"/>
              </a:rPr>
              <a:t>WARSZTATY PRZYRODNICZE</a:t>
            </a:r>
          </a:p>
        </p:txBody>
      </p:sp>
      <p:sp>
        <p:nvSpPr>
          <p:cNvPr id="3" name="Freeform 3"/>
          <p:cNvSpPr/>
          <p:nvPr/>
        </p:nvSpPr>
        <p:spPr>
          <a:xfrm>
            <a:off x="15959083" y="725245"/>
            <a:ext cx="1341355" cy="1341355"/>
          </a:xfrm>
          <a:custGeom>
            <a:avLst/>
            <a:gdLst/>
            <a:ahLst/>
            <a:cxnLst/>
            <a:rect l="l" t="t" r="r" b="b"/>
            <a:pathLst>
              <a:path w="1341355" h="1341355">
                <a:moveTo>
                  <a:pt x="0" y="0"/>
                </a:moveTo>
                <a:lnTo>
                  <a:pt x="1341355" y="0"/>
                </a:lnTo>
                <a:lnTo>
                  <a:pt x="1341355" y="1341355"/>
                </a:lnTo>
                <a:lnTo>
                  <a:pt x="0" y="134135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15728227" y="692053"/>
            <a:ext cx="1976863" cy="1606202"/>
          </a:xfrm>
          <a:custGeom>
            <a:avLst/>
            <a:gdLst/>
            <a:ahLst/>
            <a:cxnLst/>
            <a:rect l="l" t="t" r="r" b="b"/>
            <a:pathLst>
              <a:path w="1976863" h="1606202">
                <a:moveTo>
                  <a:pt x="0" y="0"/>
                </a:moveTo>
                <a:lnTo>
                  <a:pt x="1976864" y="0"/>
                </a:lnTo>
                <a:lnTo>
                  <a:pt x="1976864" y="1606202"/>
                </a:lnTo>
                <a:lnTo>
                  <a:pt x="0" y="160620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AutoShape 5"/>
          <p:cNvSpPr/>
          <p:nvPr/>
        </p:nvSpPr>
        <p:spPr>
          <a:xfrm>
            <a:off x="1967923" y="2903213"/>
            <a:ext cx="16320077" cy="0"/>
          </a:xfrm>
          <a:prstGeom prst="line">
            <a:avLst/>
          </a:prstGeom>
          <a:ln w="76200" cap="rnd">
            <a:solidFill>
              <a:srgbClr val="67A516"/>
            </a:solidFill>
            <a:prstDash val="lgDash"/>
            <a:headEnd type="diamond" w="lg" len="lg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 rot="5400000">
            <a:off x="5552504" y="310623"/>
            <a:ext cx="7182992" cy="12769763"/>
          </a:xfrm>
          <a:custGeom>
            <a:avLst/>
            <a:gdLst/>
            <a:ahLst/>
            <a:cxnLst/>
            <a:rect l="l" t="t" r="r" b="b"/>
            <a:pathLst>
              <a:path w="7182992" h="12769763">
                <a:moveTo>
                  <a:pt x="0" y="0"/>
                </a:moveTo>
                <a:lnTo>
                  <a:pt x="7182992" y="0"/>
                </a:lnTo>
                <a:lnTo>
                  <a:pt x="7182992" y="12769763"/>
                </a:lnTo>
                <a:lnTo>
                  <a:pt x="0" y="127697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TextBox 7"/>
          <p:cNvSpPr txBox="1"/>
          <p:nvPr/>
        </p:nvSpPr>
        <p:spPr>
          <a:xfrm>
            <a:off x="16188928" y="1078261"/>
            <a:ext cx="881665" cy="693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69"/>
              </a:lnSpc>
              <a:spcBef>
                <a:spcPct val="0"/>
              </a:spcBef>
            </a:pPr>
            <a:r>
              <a:rPr lang="en-US" sz="4049">
                <a:solidFill>
                  <a:srgbClr val="FFFFEF"/>
                </a:solidFill>
                <a:latin typeface="AC Steelfish"/>
                <a:ea typeface="AC Steelfish"/>
                <a:cs typeface="AC Steelfish"/>
                <a:sym typeface="AC Steelfish"/>
              </a:rPr>
              <a:t>22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571341" y="506170"/>
            <a:ext cx="15145318" cy="1892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400"/>
              </a:lnSpc>
              <a:spcBef>
                <a:spcPct val="0"/>
              </a:spcBef>
            </a:pPr>
            <a:r>
              <a:rPr lang="en-US" sz="11000">
                <a:solidFill>
                  <a:srgbClr val="34520D"/>
                </a:solidFill>
                <a:latin typeface="AC Steelfish"/>
                <a:ea typeface="AC Steelfish"/>
                <a:cs typeface="AC Steelfish"/>
                <a:sym typeface="AC Steelfish"/>
              </a:rPr>
              <a:t>WARSZTATY PRZYRODNICZE</a:t>
            </a:r>
          </a:p>
        </p:txBody>
      </p:sp>
      <p:sp>
        <p:nvSpPr>
          <p:cNvPr id="3" name="Freeform 3"/>
          <p:cNvSpPr/>
          <p:nvPr/>
        </p:nvSpPr>
        <p:spPr>
          <a:xfrm>
            <a:off x="15959083" y="725245"/>
            <a:ext cx="1341355" cy="1341355"/>
          </a:xfrm>
          <a:custGeom>
            <a:avLst/>
            <a:gdLst/>
            <a:ahLst/>
            <a:cxnLst/>
            <a:rect l="l" t="t" r="r" b="b"/>
            <a:pathLst>
              <a:path w="1341355" h="1341355">
                <a:moveTo>
                  <a:pt x="0" y="0"/>
                </a:moveTo>
                <a:lnTo>
                  <a:pt x="1341355" y="0"/>
                </a:lnTo>
                <a:lnTo>
                  <a:pt x="1341355" y="1341355"/>
                </a:lnTo>
                <a:lnTo>
                  <a:pt x="0" y="134135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15728227" y="692053"/>
            <a:ext cx="1976863" cy="1606202"/>
          </a:xfrm>
          <a:custGeom>
            <a:avLst/>
            <a:gdLst/>
            <a:ahLst/>
            <a:cxnLst/>
            <a:rect l="l" t="t" r="r" b="b"/>
            <a:pathLst>
              <a:path w="1976863" h="1606202">
                <a:moveTo>
                  <a:pt x="0" y="0"/>
                </a:moveTo>
                <a:lnTo>
                  <a:pt x="1976864" y="0"/>
                </a:lnTo>
                <a:lnTo>
                  <a:pt x="1976864" y="1606202"/>
                </a:lnTo>
                <a:lnTo>
                  <a:pt x="0" y="160620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AutoShape 5"/>
          <p:cNvSpPr/>
          <p:nvPr/>
        </p:nvSpPr>
        <p:spPr>
          <a:xfrm>
            <a:off x="1967923" y="2903213"/>
            <a:ext cx="16320077" cy="0"/>
          </a:xfrm>
          <a:prstGeom prst="line">
            <a:avLst/>
          </a:prstGeom>
          <a:ln w="76200" cap="rnd">
            <a:solidFill>
              <a:srgbClr val="67A516"/>
            </a:solidFill>
            <a:prstDash val="lgDash"/>
            <a:headEnd type="diamond" w="lg" len="lg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735848" y="3252142"/>
            <a:ext cx="5214423" cy="6512854"/>
          </a:xfrm>
          <a:custGeom>
            <a:avLst/>
            <a:gdLst/>
            <a:ahLst/>
            <a:cxnLst/>
            <a:rect l="l" t="t" r="r" b="b"/>
            <a:pathLst>
              <a:path w="5214423" h="6512854">
                <a:moveTo>
                  <a:pt x="0" y="0"/>
                </a:moveTo>
                <a:lnTo>
                  <a:pt x="5214424" y="0"/>
                </a:lnTo>
                <a:lnTo>
                  <a:pt x="5214424" y="6512854"/>
                </a:lnTo>
                <a:lnTo>
                  <a:pt x="0" y="65128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735" b="-32599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6536788" y="3252142"/>
            <a:ext cx="5214423" cy="6512854"/>
          </a:xfrm>
          <a:custGeom>
            <a:avLst/>
            <a:gdLst/>
            <a:ahLst/>
            <a:cxnLst/>
            <a:rect l="l" t="t" r="r" b="b"/>
            <a:pathLst>
              <a:path w="5214423" h="6512854">
                <a:moveTo>
                  <a:pt x="0" y="0"/>
                </a:moveTo>
                <a:lnTo>
                  <a:pt x="5214424" y="0"/>
                </a:lnTo>
                <a:lnTo>
                  <a:pt x="5214424" y="6512854"/>
                </a:lnTo>
                <a:lnTo>
                  <a:pt x="0" y="65128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2364" b="-1997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12490667" y="3252142"/>
            <a:ext cx="5214423" cy="6512854"/>
          </a:xfrm>
          <a:custGeom>
            <a:avLst/>
            <a:gdLst/>
            <a:ahLst/>
            <a:cxnLst/>
            <a:rect l="l" t="t" r="r" b="b"/>
            <a:pathLst>
              <a:path w="5214423" h="6512854">
                <a:moveTo>
                  <a:pt x="0" y="0"/>
                </a:moveTo>
                <a:lnTo>
                  <a:pt x="5214424" y="0"/>
                </a:lnTo>
                <a:lnTo>
                  <a:pt x="5214424" y="6512854"/>
                </a:lnTo>
                <a:lnTo>
                  <a:pt x="0" y="65128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58471" r="-63574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TextBox 9"/>
          <p:cNvSpPr txBox="1"/>
          <p:nvPr/>
        </p:nvSpPr>
        <p:spPr>
          <a:xfrm>
            <a:off x="16188928" y="1078261"/>
            <a:ext cx="881665" cy="693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69"/>
              </a:lnSpc>
              <a:spcBef>
                <a:spcPct val="0"/>
              </a:spcBef>
            </a:pPr>
            <a:r>
              <a:rPr lang="en-US" sz="4049">
                <a:solidFill>
                  <a:srgbClr val="FFFFEF"/>
                </a:solidFill>
                <a:latin typeface="AC Steelfish"/>
                <a:ea typeface="AC Steelfish"/>
                <a:cs typeface="AC Steelfish"/>
                <a:sym typeface="AC Steelfish"/>
              </a:rPr>
              <a:t>23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12589436" y="-711925"/>
            <a:ext cx="7471222" cy="11710850"/>
            <a:chOff x="0" y="0"/>
            <a:chExt cx="1883578" cy="295243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83578" cy="2952435"/>
            </a:xfrm>
            <a:custGeom>
              <a:avLst/>
              <a:gdLst/>
              <a:ahLst/>
              <a:cxnLst/>
              <a:rect l="l" t="t" r="r" b="b"/>
              <a:pathLst>
                <a:path w="1883578" h="2952435">
                  <a:moveTo>
                    <a:pt x="0" y="0"/>
                  </a:moveTo>
                  <a:lnTo>
                    <a:pt x="1883578" y="0"/>
                  </a:lnTo>
                  <a:lnTo>
                    <a:pt x="1883578" y="2952435"/>
                  </a:lnTo>
                  <a:lnTo>
                    <a:pt x="0" y="2952435"/>
                  </a:lnTo>
                  <a:close/>
                </a:path>
              </a:pathLst>
            </a:custGeom>
            <a:solidFill>
              <a:srgbClr val="34520D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883578" cy="30000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5400000">
            <a:off x="15032010" y="310426"/>
            <a:ext cx="6126112" cy="3540036"/>
          </a:xfrm>
          <a:custGeom>
            <a:avLst/>
            <a:gdLst/>
            <a:ahLst/>
            <a:cxnLst/>
            <a:rect l="l" t="t" r="r" b="b"/>
            <a:pathLst>
              <a:path w="6126112" h="3540036">
                <a:moveTo>
                  <a:pt x="0" y="0"/>
                </a:moveTo>
                <a:lnTo>
                  <a:pt x="6126112" y="0"/>
                </a:lnTo>
                <a:lnTo>
                  <a:pt x="6126112" y="3540036"/>
                </a:lnTo>
                <a:lnTo>
                  <a:pt x="0" y="354003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t="-6643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6" name="Group 6"/>
          <p:cNvGrpSpPr/>
          <p:nvPr/>
        </p:nvGrpSpPr>
        <p:grpSpPr>
          <a:xfrm rot="5400000">
            <a:off x="8090505" y="3749981"/>
            <a:ext cx="11203701" cy="2787038"/>
            <a:chOff x="0" y="0"/>
            <a:chExt cx="1276328" cy="3175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76328" cy="317500"/>
            </a:xfrm>
            <a:custGeom>
              <a:avLst/>
              <a:gdLst/>
              <a:ahLst/>
              <a:cxnLst/>
              <a:rect l="l" t="t" r="r" b="b"/>
              <a:pathLst>
                <a:path w="1276328" h="317500">
                  <a:moveTo>
                    <a:pt x="425673" y="19070"/>
                  </a:moveTo>
                  <a:cubicBezTo>
                    <a:pt x="490895" y="7556"/>
                    <a:pt x="565497" y="0"/>
                    <a:pt x="638508" y="0"/>
                  </a:cubicBezTo>
                  <a:cubicBezTo>
                    <a:pt x="711521" y="0"/>
                    <a:pt x="781778" y="6476"/>
                    <a:pt x="846522" y="17990"/>
                  </a:cubicBezTo>
                  <a:cubicBezTo>
                    <a:pt x="847902" y="18350"/>
                    <a:pt x="849278" y="18350"/>
                    <a:pt x="850655" y="18710"/>
                  </a:cubicBezTo>
                  <a:cubicBezTo>
                    <a:pt x="1093798" y="64765"/>
                    <a:pt x="1272884" y="186379"/>
                    <a:pt x="1276328" y="317500"/>
                  </a:cubicBezTo>
                  <a:lnTo>
                    <a:pt x="1276328" y="317500"/>
                  </a:lnTo>
                  <a:lnTo>
                    <a:pt x="0" y="317500"/>
                  </a:lnTo>
                  <a:lnTo>
                    <a:pt x="0" y="317500"/>
                  </a:lnTo>
                  <a:cubicBezTo>
                    <a:pt x="3444" y="185660"/>
                    <a:pt x="179774" y="64045"/>
                    <a:pt x="425673" y="19070"/>
                  </a:cubicBezTo>
                  <a:close/>
                </a:path>
              </a:pathLst>
            </a:custGeom>
            <a:solidFill>
              <a:srgbClr val="FFFFE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79375"/>
              <a:ext cx="1276328" cy="238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8994245" y="1463328"/>
            <a:ext cx="7806416" cy="7775922"/>
            <a:chOff x="0" y="0"/>
            <a:chExt cx="6502400" cy="6477000"/>
          </a:xfrm>
        </p:grpSpPr>
        <p:sp>
          <p:nvSpPr>
            <p:cNvPr id="10" name="Freeform 10"/>
            <p:cNvSpPr/>
            <p:nvPr/>
          </p:nvSpPr>
          <p:spPr>
            <a:xfrm>
              <a:off x="116940" y="124149"/>
              <a:ext cx="6262195" cy="6234315"/>
            </a:xfrm>
            <a:custGeom>
              <a:avLst/>
              <a:gdLst/>
              <a:ahLst/>
              <a:cxnLst/>
              <a:rect l="l" t="t" r="r" b="b"/>
              <a:pathLst>
                <a:path w="6262195" h="6234315">
                  <a:moveTo>
                    <a:pt x="3131098" y="32"/>
                  </a:moveTo>
                  <a:cubicBezTo>
                    <a:pt x="2014135" y="-4964"/>
                    <a:pt x="979875" y="588062"/>
                    <a:pt x="419947" y="1554557"/>
                  </a:cubicBezTo>
                  <a:cubicBezTo>
                    <a:pt x="-139982" y="2521051"/>
                    <a:pt x="-139982" y="3713264"/>
                    <a:pt x="419947" y="4679759"/>
                  </a:cubicBezTo>
                  <a:cubicBezTo>
                    <a:pt x="979875" y="5646253"/>
                    <a:pt x="2014135" y="6239279"/>
                    <a:pt x="3131098" y="6234284"/>
                  </a:cubicBezTo>
                  <a:cubicBezTo>
                    <a:pt x="4248061" y="6239279"/>
                    <a:pt x="5282321" y="5646253"/>
                    <a:pt x="5842249" y="4679759"/>
                  </a:cubicBezTo>
                  <a:cubicBezTo>
                    <a:pt x="6402178" y="3713265"/>
                    <a:pt x="6402178" y="2521051"/>
                    <a:pt x="5842249" y="1554557"/>
                  </a:cubicBezTo>
                  <a:cubicBezTo>
                    <a:pt x="5282321" y="588063"/>
                    <a:pt x="4248061" y="-4963"/>
                    <a:pt x="3131098" y="32"/>
                  </a:cubicBezTo>
                  <a:close/>
                </a:path>
              </a:pathLst>
            </a:custGeom>
            <a:blipFill>
              <a:blip r:embed="rId3"/>
              <a:stretch>
                <a:fillRect l="98" r="98"/>
              </a:stretch>
            </a:blipFill>
          </p:spPr>
          <p:txBody>
            <a:bodyPr/>
            <a:lstStyle/>
            <a:p>
              <a:endParaRPr lang="pl-PL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FFEF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12" name="Freeform 12"/>
          <p:cNvSpPr/>
          <p:nvPr/>
        </p:nvSpPr>
        <p:spPr>
          <a:xfrm flipH="1">
            <a:off x="12298837" y="524263"/>
            <a:ext cx="5650172" cy="8714987"/>
          </a:xfrm>
          <a:custGeom>
            <a:avLst/>
            <a:gdLst/>
            <a:ahLst/>
            <a:cxnLst/>
            <a:rect l="l" t="t" r="r" b="b"/>
            <a:pathLst>
              <a:path w="5650172" h="8714987">
                <a:moveTo>
                  <a:pt x="5650172" y="0"/>
                </a:moveTo>
                <a:lnTo>
                  <a:pt x="0" y="0"/>
                </a:lnTo>
                <a:lnTo>
                  <a:pt x="0" y="8714987"/>
                </a:lnTo>
                <a:lnTo>
                  <a:pt x="5650172" y="8714987"/>
                </a:lnTo>
                <a:lnTo>
                  <a:pt x="5650172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54629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3" name="Freeform 13"/>
          <p:cNvSpPr/>
          <p:nvPr/>
        </p:nvSpPr>
        <p:spPr>
          <a:xfrm flipH="1">
            <a:off x="9226812" y="6544992"/>
            <a:ext cx="4812703" cy="2694258"/>
          </a:xfrm>
          <a:custGeom>
            <a:avLst/>
            <a:gdLst/>
            <a:ahLst/>
            <a:cxnLst/>
            <a:rect l="l" t="t" r="r" b="b"/>
            <a:pathLst>
              <a:path w="4812703" h="2694258">
                <a:moveTo>
                  <a:pt x="4812703" y="0"/>
                </a:moveTo>
                <a:lnTo>
                  <a:pt x="0" y="0"/>
                </a:lnTo>
                <a:lnTo>
                  <a:pt x="0" y="2694258"/>
                </a:lnTo>
                <a:lnTo>
                  <a:pt x="4812703" y="2694258"/>
                </a:lnTo>
                <a:lnTo>
                  <a:pt x="4812703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81536" t="-223465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4" name="Freeform 14"/>
          <p:cNvSpPr/>
          <p:nvPr/>
        </p:nvSpPr>
        <p:spPr>
          <a:xfrm rot="5400000">
            <a:off x="15032010" y="6479092"/>
            <a:ext cx="6126112" cy="3540036"/>
          </a:xfrm>
          <a:custGeom>
            <a:avLst/>
            <a:gdLst/>
            <a:ahLst/>
            <a:cxnLst/>
            <a:rect l="l" t="t" r="r" b="b"/>
            <a:pathLst>
              <a:path w="6126112" h="3540036">
                <a:moveTo>
                  <a:pt x="0" y="0"/>
                </a:moveTo>
                <a:lnTo>
                  <a:pt x="6126112" y="0"/>
                </a:lnTo>
                <a:lnTo>
                  <a:pt x="6126112" y="3540037"/>
                </a:lnTo>
                <a:lnTo>
                  <a:pt x="0" y="354003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t="-6643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5" name="Freeform 15"/>
          <p:cNvSpPr/>
          <p:nvPr/>
        </p:nvSpPr>
        <p:spPr>
          <a:xfrm>
            <a:off x="1205507" y="1085850"/>
            <a:ext cx="827860" cy="713109"/>
          </a:xfrm>
          <a:custGeom>
            <a:avLst/>
            <a:gdLst/>
            <a:ahLst/>
            <a:cxnLst/>
            <a:rect l="l" t="t" r="r" b="b"/>
            <a:pathLst>
              <a:path w="827860" h="713109">
                <a:moveTo>
                  <a:pt x="0" y="0"/>
                </a:moveTo>
                <a:lnTo>
                  <a:pt x="827860" y="0"/>
                </a:lnTo>
                <a:lnTo>
                  <a:pt x="827860" y="713109"/>
                </a:lnTo>
                <a:lnTo>
                  <a:pt x="0" y="71310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9407" r="-19158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6" name="TextBox 16"/>
          <p:cNvSpPr txBox="1"/>
          <p:nvPr/>
        </p:nvSpPr>
        <p:spPr>
          <a:xfrm>
            <a:off x="1028700" y="1895481"/>
            <a:ext cx="9503895" cy="73437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0"/>
              </a:lnSpc>
              <a:spcBef>
                <a:spcPct val="0"/>
              </a:spcBef>
            </a:pPr>
            <a:r>
              <a:rPr lang="en-US" sz="21000">
                <a:solidFill>
                  <a:srgbClr val="34520D"/>
                </a:solidFill>
                <a:latin typeface="AC Steelfish"/>
                <a:ea typeface="AC Steelfish"/>
                <a:cs typeface="AC Steelfish"/>
                <a:sym typeface="AC Steelfish"/>
              </a:rPr>
              <a:t>DZIĘKUJEMY ZA UWAGĘ</a:t>
            </a:r>
          </a:p>
        </p:txBody>
      </p:sp>
      <p:sp>
        <p:nvSpPr>
          <p:cNvPr id="17" name="Freeform 17"/>
          <p:cNvSpPr/>
          <p:nvPr/>
        </p:nvSpPr>
        <p:spPr>
          <a:xfrm flipH="1">
            <a:off x="9546389" y="1798959"/>
            <a:ext cx="1778089" cy="1613616"/>
          </a:xfrm>
          <a:custGeom>
            <a:avLst/>
            <a:gdLst/>
            <a:ahLst/>
            <a:cxnLst/>
            <a:rect l="l" t="t" r="r" b="b"/>
            <a:pathLst>
              <a:path w="1778089" h="1613616">
                <a:moveTo>
                  <a:pt x="1778089" y="0"/>
                </a:moveTo>
                <a:lnTo>
                  <a:pt x="0" y="0"/>
                </a:lnTo>
                <a:lnTo>
                  <a:pt x="0" y="1613616"/>
                </a:lnTo>
                <a:lnTo>
                  <a:pt x="1778089" y="1613616"/>
                </a:lnTo>
                <a:lnTo>
                  <a:pt x="1778089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571341" y="506170"/>
            <a:ext cx="15145318" cy="1892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400"/>
              </a:lnSpc>
              <a:spcBef>
                <a:spcPct val="0"/>
              </a:spcBef>
            </a:pPr>
            <a:r>
              <a:rPr lang="en-US" sz="11000">
                <a:solidFill>
                  <a:srgbClr val="34520D"/>
                </a:solidFill>
                <a:latin typeface="AC Steelfish"/>
                <a:ea typeface="AC Steelfish"/>
                <a:cs typeface="AC Steelfish"/>
                <a:sym typeface="AC Steelfish"/>
              </a:rPr>
              <a:t>STACJA 1: EKO-KOSZE</a:t>
            </a:r>
          </a:p>
        </p:txBody>
      </p:sp>
      <p:sp>
        <p:nvSpPr>
          <p:cNvPr id="3" name="Freeform 3"/>
          <p:cNvSpPr/>
          <p:nvPr/>
        </p:nvSpPr>
        <p:spPr>
          <a:xfrm>
            <a:off x="15959083" y="725245"/>
            <a:ext cx="1341355" cy="1341355"/>
          </a:xfrm>
          <a:custGeom>
            <a:avLst/>
            <a:gdLst/>
            <a:ahLst/>
            <a:cxnLst/>
            <a:rect l="l" t="t" r="r" b="b"/>
            <a:pathLst>
              <a:path w="1341355" h="1341355">
                <a:moveTo>
                  <a:pt x="0" y="0"/>
                </a:moveTo>
                <a:lnTo>
                  <a:pt x="1341355" y="0"/>
                </a:lnTo>
                <a:lnTo>
                  <a:pt x="1341355" y="1341355"/>
                </a:lnTo>
                <a:lnTo>
                  <a:pt x="0" y="134135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15728227" y="692053"/>
            <a:ext cx="1976863" cy="1606202"/>
          </a:xfrm>
          <a:custGeom>
            <a:avLst/>
            <a:gdLst/>
            <a:ahLst/>
            <a:cxnLst/>
            <a:rect l="l" t="t" r="r" b="b"/>
            <a:pathLst>
              <a:path w="1976863" h="1606202">
                <a:moveTo>
                  <a:pt x="0" y="0"/>
                </a:moveTo>
                <a:lnTo>
                  <a:pt x="1976864" y="0"/>
                </a:lnTo>
                <a:lnTo>
                  <a:pt x="1976864" y="1606202"/>
                </a:lnTo>
                <a:lnTo>
                  <a:pt x="0" y="160620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9744196" y="3512813"/>
            <a:ext cx="7960894" cy="5970671"/>
          </a:xfrm>
          <a:custGeom>
            <a:avLst/>
            <a:gdLst/>
            <a:ahLst/>
            <a:cxnLst/>
            <a:rect l="l" t="t" r="r" b="b"/>
            <a:pathLst>
              <a:path w="7960894" h="5970671">
                <a:moveTo>
                  <a:pt x="0" y="0"/>
                </a:moveTo>
                <a:lnTo>
                  <a:pt x="7960895" y="0"/>
                </a:lnTo>
                <a:lnTo>
                  <a:pt x="7960895" y="5970671"/>
                </a:lnTo>
                <a:lnTo>
                  <a:pt x="0" y="59706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AutoShape 6"/>
          <p:cNvSpPr/>
          <p:nvPr/>
        </p:nvSpPr>
        <p:spPr>
          <a:xfrm>
            <a:off x="1967923" y="2903213"/>
            <a:ext cx="16320077" cy="0"/>
          </a:xfrm>
          <a:prstGeom prst="line">
            <a:avLst/>
          </a:prstGeom>
          <a:ln w="76200" cap="rnd">
            <a:solidFill>
              <a:srgbClr val="67A516"/>
            </a:solidFill>
            <a:prstDash val="lgDash"/>
            <a:headEnd type="diamond" w="lg" len="lg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1183106" y="3512813"/>
            <a:ext cx="7960894" cy="5970671"/>
          </a:xfrm>
          <a:custGeom>
            <a:avLst/>
            <a:gdLst/>
            <a:ahLst/>
            <a:cxnLst/>
            <a:rect l="l" t="t" r="r" b="b"/>
            <a:pathLst>
              <a:path w="7960894" h="5970671">
                <a:moveTo>
                  <a:pt x="0" y="0"/>
                </a:moveTo>
                <a:lnTo>
                  <a:pt x="7960894" y="0"/>
                </a:lnTo>
                <a:lnTo>
                  <a:pt x="7960894" y="5970671"/>
                </a:lnTo>
                <a:lnTo>
                  <a:pt x="0" y="597067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TextBox 8"/>
          <p:cNvSpPr txBox="1"/>
          <p:nvPr/>
        </p:nvSpPr>
        <p:spPr>
          <a:xfrm>
            <a:off x="16188928" y="1078261"/>
            <a:ext cx="881665" cy="693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69"/>
              </a:lnSpc>
              <a:spcBef>
                <a:spcPct val="0"/>
              </a:spcBef>
            </a:pPr>
            <a:r>
              <a:rPr lang="en-US" sz="4049">
                <a:solidFill>
                  <a:srgbClr val="FFFFEF"/>
                </a:solidFill>
                <a:latin typeface="AC Steelfish"/>
                <a:ea typeface="AC Steelfish"/>
                <a:cs typeface="AC Steelfish"/>
                <a:sym typeface="AC Steelfish"/>
              </a:rPr>
              <a:t>02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894425" y="2045219"/>
            <a:ext cx="10656105" cy="630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58"/>
              </a:lnSpc>
              <a:spcBef>
                <a:spcPct val="0"/>
              </a:spcBef>
            </a:pPr>
            <a:r>
              <a:rPr lang="en-US" sz="3684">
                <a:solidFill>
                  <a:srgbClr val="172900"/>
                </a:solidFill>
                <a:latin typeface="Roboto"/>
                <a:ea typeface="Roboto"/>
                <a:cs typeface="Roboto"/>
                <a:sym typeface="Roboto"/>
              </a:rPr>
              <a:t>Posegreguj śmieci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571341" y="506170"/>
            <a:ext cx="15145318" cy="1892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400"/>
              </a:lnSpc>
              <a:spcBef>
                <a:spcPct val="0"/>
              </a:spcBef>
            </a:pPr>
            <a:r>
              <a:rPr lang="en-US" sz="11000">
                <a:solidFill>
                  <a:srgbClr val="34520D"/>
                </a:solidFill>
                <a:latin typeface="AC Steelfish"/>
                <a:ea typeface="AC Steelfish"/>
                <a:cs typeface="AC Steelfish"/>
                <a:sym typeface="AC Steelfish"/>
              </a:rPr>
              <a:t>STACJA 2: EKSPERYMENT</a:t>
            </a:r>
          </a:p>
        </p:txBody>
      </p:sp>
      <p:sp>
        <p:nvSpPr>
          <p:cNvPr id="3" name="Freeform 3"/>
          <p:cNvSpPr/>
          <p:nvPr/>
        </p:nvSpPr>
        <p:spPr>
          <a:xfrm>
            <a:off x="15959083" y="725245"/>
            <a:ext cx="1341355" cy="1341355"/>
          </a:xfrm>
          <a:custGeom>
            <a:avLst/>
            <a:gdLst/>
            <a:ahLst/>
            <a:cxnLst/>
            <a:rect l="l" t="t" r="r" b="b"/>
            <a:pathLst>
              <a:path w="1341355" h="1341355">
                <a:moveTo>
                  <a:pt x="0" y="0"/>
                </a:moveTo>
                <a:lnTo>
                  <a:pt x="1341355" y="0"/>
                </a:lnTo>
                <a:lnTo>
                  <a:pt x="1341355" y="1341355"/>
                </a:lnTo>
                <a:lnTo>
                  <a:pt x="0" y="134135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15728227" y="692053"/>
            <a:ext cx="1976863" cy="1606202"/>
          </a:xfrm>
          <a:custGeom>
            <a:avLst/>
            <a:gdLst/>
            <a:ahLst/>
            <a:cxnLst/>
            <a:rect l="l" t="t" r="r" b="b"/>
            <a:pathLst>
              <a:path w="1976863" h="1606202">
                <a:moveTo>
                  <a:pt x="0" y="0"/>
                </a:moveTo>
                <a:lnTo>
                  <a:pt x="1976864" y="0"/>
                </a:lnTo>
                <a:lnTo>
                  <a:pt x="1976864" y="1606202"/>
                </a:lnTo>
                <a:lnTo>
                  <a:pt x="0" y="160620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AutoShape 5"/>
          <p:cNvSpPr/>
          <p:nvPr/>
        </p:nvSpPr>
        <p:spPr>
          <a:xfrm>
            <a:off x="1967923" y="2903213"/>
            <a:ext cx="16320077" cy="0"/>
          </a:xfrm>
          <a:prstGeom prst="line">
            <a:avLst/>
          </a:prstGeom>
          <a:ln w="76200" cap="rnd">
            <a:solidFill>
              <a:srgbClr val="67A516"/>
            </a:solidFill>
            <a:prstDash val="lgDash"/>
            <a:headEnd type="diamond" w="lg" len="lg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2126706" y="3408038"/>
            <a:ext cx="4767719" cy="6356958"/>
          </a:xfrm>
          <a:custGeom>
            <a:avLst/>
            <a:gdLst/>
            <a:ahLst/>
            <a:cxnLst/>
            <a:rect l="l" t="t" r="r" b="b"/>
            <a:pathLst>
              <a:path w="4767719" h="6356958">
                <a:moveTo>
                  <a:pt x="0" y="0"/>
                </a:moveTo>
                <a:lnTo>
                  <a:pt x="4767719" y="0"/>
                </a:lnTo>
                <a:lnTo>
                  <a:pt x="4767719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12532719" y="3408038"/>
            <a:ext cx="4767719" cy="6356958"/>
          </a:xfrm>
          <a:custGeom>
            <a:avLst/>
            <a:gdLst/>
            <a:ahLst/>
            <a:cxnLst/>
            <a:rect l="l" t="t" r="r" b="b"/>
            <a:pathLst>
              <a:path w="4767719" h="6356958">
                <a:moveTo>
                  <a:pt x="0" y="0"/>
                </a:moveTo>
                <a:lnTo>
                  <a:pt x="4767719" y="0"/>
                </a:lnTo>
                <a:lnTo>
                  <a:pt x="4767719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7325740" y="3408038"/>
            <a:ext cx="4775665" cy="6356958"/>
          </a:xfrm>
          <a:custGeom>
            <a:avLst/>
            <a:gdLst/>
            <a:ahLst/>
            <a:cxnLst/>
            <a:rect l="l" t="t" r="r" b="b"/>
            <a:pathLst>
              <a:path w="4775665" h="6356958">
                <a:moveTo>
                  <a:pt x="0" y="0"/>
                </a:moveTo>
                <a:lnTo>
                  <a:pt x="4775664" y="0"/>
                </a:lnTo>
                <a:lnTo>
                  <a:pt x="4775664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TextBox 9"/>
          <p:cNvSpPr txBox="1"/>
          <p:nvPr/>
        </p:nvSpPr>
        <p:spPr>
          <a:xfrm>
            <a:off x="16188928" y="1078261"/>
            <a:ext cx="881665" cy="693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69"/>
              </a:lnSpc>
              <a:spcBef>
                <a:spcPct val="0"/>
              </a:spcBef>
            </a:pPr>
            <a:r>
              <a:rPr lang="en-US" sz="4049">
                <a:solidFill>
                  <a:srgbClr val="FFFFEF"/>
                </a:solidFill>
                <a:latin typeface="AC Steelfish"/>
                <a:ea typeface="AC Steelfish"/>
                <a:cs typeface="AC Steelfish"/>
                <a:sym typeface="AC Steelfish"/>
              </a:rPr>
              <a:t>02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894425" y="2045219"/>
            <a:ext cx="10656105" cy="630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58"/>
              </a:lnSpc>
              <a:spcBef>
                <a:spcPct val="0"/>
              </a:spcBef>
            </a:pPr>
            <a:r>
              <a:rPr lang="en-US" sz="3684">
                <a:solidFill>
                  <a:srgbClr val="172900"/>
                </a:solidFill>
                <a:latin typeface="Roboto"/>
                <a:ea typeface="Roboto"/>
                <a:cs typeface="Roboto"/>
                <a:sym typeface="Roboto"/>
              </a:rPr>
              <a:t>Czy Ziemia pije wodę?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571341" y="506170"/>
            <a:ext cx="15145318" cy="1892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400"/>
              </a:lnSpc>
              <a:spcBef>
                <a:spcPct val="0"/>
              </a:spcBef>
            </a:pPr>
            <a:r>
              <a:rPr lang="en-US" sz="11000">
                <a:solidFill>
                  <a:srgbClr val="34520D"/>
                </a:solidFill>
                <a:latin typeface="AC Steelfish"/>
                <a:ea typeface="AC Steelfish"/>
                <a:cs typeface="AC Steelfish"/>
                <a:sym typeface="AC Steelfish"/>
              </a:rPr>
              <a:t>STACJA 3: EKO SUDOKU</a:t>
            </a:r>
          </a:p>
        </p:txBody>
      </p:sp>
      <p:sp>
        <p:nvSpPr>
          <p:cNvPr id="3" name="Freeform 3"/>
          <p:cNvSpPr/>
          <p:nvPr/>
        </p:nvSpPr>
        <p:spPr>
          <a:xfrm>
            <a:off x="15959083" y="725245"/>
            <a:ext cx="1341355" cy="1341355"/>
          </a:xfrm>
          <a:custGeom>
            <a:avLst/>
            <a:gdLst/>
            <a:ahLst/>
            <a:cxnLst/>
            <a:rect l="l" t="t" r="r" b="b"/>
            <a:pathLst>
              <a:path w="1341355" h="1341355">
                <a:moveTo>
                  <a:pt x="0" y="0"/>
                </a:moveTo>
                <a:lnTo>
                  <a:pt x="1341355" y="0"/>
                </a:lnTo>
                <a:lnTo>
                  <a:pt x="1341355" y="1341355"/>
                </a:lnTo>
                <a:lnTo>
                  <a:pt x="0" y="134135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15728227" y="692053"/>
            <a:ext cx="1976863" cy="1606202"/>
          </a:xfrm>
          <a:custGeom>
            <a:avLst/>
            <a:gdLst/>
            <a:ahLst/>
            <a:cxnLst/>
            <a:rect l="l" t="t" r="r" b="b"/>
            <a:pathLst>
              <a:path w="1976863" h="1606202">
                <a:moveTo>
                  <a:pt x="0" y="0"/>
                </a:moveTo>
                <a:lnTo>
                  <a:pt x="1976864" y="0"/>
                </a:lnTo>
                <a:lnTo>
                  <a:pt x="1976864" y="1606202"/>
                </a:lnTo>
                <a:lnTo>
                  <a:pt x="0" y="160620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AutoShape 5"/>
          <p:cNvSpPr/>
          <p:nvPr/>
        </p:nvSpPr>
        <p:spPr>
          <a:xfrm>
            <a:off x="1967923" y="2903213"/>
            <a:ext cx="16320077" cy="0"/>
          </a:xfrm>
          <a:prstGeom prst="line">
            <a:avLst/>
          </a:prstGeom>
          <a:ln w="76200" cap="rnd">
            <a:solidFill>
              <a:srgbClr val="67A516"/>
            </a:solidFill>
            <a:prstDash val="lgDash"/>
            <a:headEnd type="diamond" w="lg" len="lg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1967923" y="3293738"/>
            <a:ext cx="4767719" cy="6356958"/>
          </a:xfrm>
          <a:custGeom>
            <a:avLst/>
            <a:gdLst/>
            <a:ahLst/>
            <a:cxnLst/>
            <a:rect l="l" t="t" r="r" b="b"/>
            <a:pathLst>
              <a:path w="4767719" h="6356958">
                <a:moveTo>
                  <a:pt x="0" y="0"/>
                </a:moveTo>
                <a:lnTo>
                  <a:pt x="4767719" y="0"/>
                </a:lnTo>
                <a:lnTo>
                  <a:pt x="4767719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7452648" y="3293738"/>
            <a:ext cx="4767719" cy="6356958"/>
          </a:xfrm>
          <a:custGeom>
            <a:avLst/>
            <a:gdLst/>
            <a:ahLst/>
            <a:cxnLst/>
            <a:rect l="l" t="t" r="r" b="b"/>
            <a:pathLst>
              <a:path w="4767719" h="6356958">
                <a:moveTo>
                  <a:pt x="0" y="0"/>
                </a:moveTo>
                <a:lnTo>
                  <a:pt x="4767718" y="0"/>
                </a:lnTo>
                <a:lnTo>
                  <a:pt x="4767718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12937372" y="3293738"/>
            <a:ext cx="4767719" cy="6356958"/>
          </a:xfrm>
          <a:custGeom>
            <a:avLst/>
            <a:gdLst/>
            <a:ahLst/>
            <a:cxnLst/>
            <a:rect l="l" t="t" r="r" b="b"/>
            <a:pathLst>
              <a:path w="4767719" h="6356958">
                <a:moveTo>
                  <a:pt x="0" y="0"/>
                </a:moveTo>
                <a:lnTo>
                  <a:pt x="4767719" y="0"/>
                </a:lnTo>
                <a:lnTo>
                  <a:pt x="4767719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TextBox 9"/>
          <p:cNvSpPr txBox="1"/>
          <p:nvPr/>
        </p:nvSpPr>
        <p:spPr>
          <a:xfrm>
            <a:off x="16188928" y="1078261"/>
            <a:ext cx="881665" cy="693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69"/>
              </a:lnSpc>
              <a:spcBef>
                <a:spcPct val="0"/>
              </a:spcBef>
            </a:pPr>
            <a:r>
              <a:rPr lang="en-US" sz="4049">
                <a:solidFill>
                  <a:srgbClr val="FFFFEF"/>
                </a:solidFill>
                <a:latin typeface="AC Steelfish"/>
                <a:ea typeface="AC Steelfish"/>
                <a:cs typeface="AC Steelfish"/>
                <a:sym typeface="AC Steelfish"/>
              </a:rPr>
              <a:t>03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894425" y="2045219"/>
            <a:ext cx="10656105" cy="630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58"/>
              </a:lnSpc>
              <a:spcBef>
                <a:spcPct val="0"/>
              </a:spcBef>
            </a:pPr>
            <a:r>
              <a:rPr lang="en-US" sz="3684">
                <a:solidFill>
                  <a:srgbClr val="172900"/>
                </a:solidFill>
                <a:latin typeface="Roboto"/>
                <a:ea typeface="Roboto"/>
                <a:cs typeface="Roboto"/>
                <a:sym typeface="Roboto"/>
              </a:rPr>
              <a:t>,,Zielone łamigłówki”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571341" y="506170"/>
            <a:ext cx="15145318" cy="1696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400"/>
              </a:lnSpc>
              <a:spcBef>
                <a:spcPct val="0"/>
              </a:spcBef>
            </a:pPr>
            <a:r>
              <a:rPr lang="en-US" sz="11000" dirty="0">
                <a:solidFill>
                  <a:srgbClr val="34520D"/>
                </a:solidFill>
                <a:latin typeface="AC Steelfish"/>
                <a:ea typeface="AC Steelfish"/>
                <a:cs typeface="AC Steelfish"/>
                <a:sym typeface="AC Steelfish"/>
              </a:rPr>
              <a:t>STACJA 4: </a:t>
            </a:r>
            <a:r>
              <a:rPr lang="pl-PL" sz="11000" dirty="0">
                <a:solidFill>
                  <a:srgbClr val="34520D"/>
                </a:solidFill>
                <a:latin typeface="AC Steelfish"/>
                <a:ea typeface="AC Steelfish"/>
                <a:cs typeface="AC Steelfish"/>
                <a:sym typeface="AC Steelfish"/>
              </a:rPr>
              <a:t>TOR PRZESZKÓD</a:t>
            </a:r>
            <a:endParaRPr lang="en-US" sz="11000" dirty="0">
              <a:solidFill>
                <a:srgbClr val="34520D"/>
              </a:solidFill>
              <a:latin typeface="AC Steelfish"/>
              <a:ea typeface="AC Steelfish"/>
              <a:cs typeface="AC Steelfish"/>
              <a:sym typeface="AC Steelfish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5959083" y="725245"/>
            <a:ext cx="1341355" cy="1341355"/>
          </a:xfrm>
          <a:custGeom>
            <a:avLst/>
            <a:gdLst/>
            <a:ahLst/>
            <a:cxnLst/>
            <a:rect l="l" t="t" r="r" b="b"/>
            <a:pathLst>
              <a:path w="1341355" h="1341355">
                <a:moveTo>
                  <a:pt x="0" y="0"/>
                </a:moveTo>
                <a:lnTo>
                  <a:pt x="1341355" y="0"/>
                </a:lnTo>
                <a:lnTo>
                  <a:pt x="1341355" y="1341355"/>
                </a:lnTo>
                <a:lnTo>
                  <a:pt x="0" y="134135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15728227" y="692053"/>
            <a:ext cx="1976863" cy="1606202"/>
          </a:xfrm>
          <a:custGeom>
            <a:avLst/>
            <a:gdLst/>
            <a:ahLst/>
            <a:cxnLst/>
            <a:rect l="l" t="t" r="r" b="b"/>
            <a:pathLst>
              <a:path w="1976863" h="1606202">
                <a:moveTo>
                  <a:pt x="0" y="0"/>
                </a:moveTo>
                <a:lnTo>
                  <a:pt x="1976864" y="0"/>
                </a:lnTo>
                <a:lnTo>
                  <a:pt x="1976864" y="1606202"/>
                </a:lnTo>
                <a:lnTo>
                  <a:pt x="0" y="160620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AutoShape 5"/>
          <p:cNvSpPr/>
          <p:nvPr/>
        </p:nvSpPr>
        <p:spPr>
          <a:xfrm>
            <a:off x="1967923" y="2903213"/>
            <a:ext cx="16320077" cy="0"/>
          </a:xfrm>
          <a:prstGeom prst="line">
            <a:avLst/>
          </a:prstGeom>
          <a:ln w="76200" cap="rnd">
            <a:solidFill>
              <a:srgbClr val="67A516"/>
            </a:solidFill>
            <a:prstDash val="lgDash"/>
            <a:headEnd type="diamond" w="lg" len="lg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6981427" y="3408038"/>
            <a:ext cx="4767719" cy="6356958"/>
          </a:xfrm>
          <a:custGeom>
            <a:avLst/>
            <a:gdLst/>
            <a:ahLst/>
            <a:cxnLst/>
            <a:rect l="l" t="t" r="r" b="b"/>
            <a:pathLst>
              <a:path w="4767719" h="6356958">
                <a:moveTo>
                  <a:pt x="0" y="0"/>
                </a:moveTo>
                <a:lnTo>
                  <a:pt x="4767719" y="0"/>
                </a:lnTo>
                <a:lnTo>
                  <a:pt x="4767719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12204134" y="6021838"/>
            <a:ext cx="5318033" cy="2153803"/>
          </a:xfrm>
          <a:custGeom>
            <a:avLst/>
            <a:gdLst/>
            <a:ahLst/>
            <a:cxnLst/>
            <a:rect l="l" t="t" r="r" b="b"/>
            <a:pathLst>
              <a:path w="5318033" h="2153803">
                <a:moveTo>
                  <a:pt x="0" y="0"/>
                </a:moveTo>
                <a:lnTo>
                  <a:pt x="5318033" y="0"/>
                </a:lnTo>
                <a:lnTo>
                  <a:pt x="5318033" y="2153803"/>
                </a:lnTo>
                <a:lnTo>
                  <a:pt x="0" y="21538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1750388" y="6152727"/>
            <a:ext cx="4773839" cy="2022914"/>
          </a:xfrm>
          <a:custGeom>
            <a:avLst/>
            <a:gdLst/>
            <a:ahLst/>
            <a:cxnLst/>
            <a:rect l="l" t="t" r="r" b="b"/>
            <a:pathLst>
              <a:path w="4773839" h="2022914">
                <a:moveTo>
                  <a:pt x="0" y="0"/>
                </a:moveTo>
                <a:lnTo>
                  <a:pt x="4773839" y="0"/>
                </a:lnTo>
                <a:lnTo>
                  <a:pt x="4773839" y="2022914"/>
                </a:lnTo>
                <a:lnTo>
                  <a:pt x="0" y="202291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TextBox 9"/>
          <p:cNvSpPr txBox="1"/>
          <p:nvPr/>
        </p:nvSpPr>
        <p:spPr>
          <a:xfrm>
            <a:off x="16188928" y="1078261"/>
            <a:ext cx="881665" cy="693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69"/>
              </a:lnSpc>
              <a:spcBef>
                <a:spcPct val="0"/>
              </a:spcBef>
            </a:pPr>
            <a:r>
              <a:rPr lang="en-US" sz="4049">
                <a:solidFill>
                  <a:srgbClr val="FFFFEF"/>
                </a:solidFill>
                <a:latin typeface="AC Steelfish"/>
                <a:ea typeface="AC Steelfish"/>
                <a:cs typeface="AC Steelfish"/>
                <a:sym typeface="AC Steelfish"/>
              </a:rPr>
              <a:t>04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571341" y="506170"/>
            <a:ext cx="15145318" cy="1892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400"/>
              </a:lnSpc>
              <a:spcBef>
                <a:spcPct val="0"/>
              </a:spcBef>
            </a:pPr>
            <a:r>
              <a:rPr lang="en-US" sz="11000">
                <a:solidFill>
                  <a:srgbClr val="34520D"/>
                </a:solidFill>
                <a:latin typeface="AC Steelfish"/>
                <a:ea typeface="AC Steelfish"/>
                <a:cs typeface="AC Steelfish"/>
                <a:sym typeface="AC Steelfish"/>
              </a:rPr>
              <a:t>STACJA 5: EKO-QUIZ</a:t>
            </a:r>
          </a:p>
        </p:txBody>
      </p:sp>
      <p:sp>
        <p:nvSpPr>
          <p:cNvPr id="3" name="Freeform 3"/>
          <p:cNvSpPr/>
          <p:nvPr/>
        </p:nvSpPr>
        <p:spPr>
          <a:xfrm>
            <a:off x="15959083" y="725245"/>
            <a:ext cx="1341355" cy="1341355"/>
          </a:xfrm>
          <a:custGeom>
            <a:avLst/>
            <a:gdLst/>
            <a:ahLst/>
            <a:cxnLst/>
            <a:rect l="l" t="t" r="r" b="b"/>
            <a:pathLst>
              <a:path w="1341355" h="1341355">
                <a:moveTo>
                  <a:pt x="0" y="0"/>
                </a:moveTo>
                <a:lnTo>
                  <a:pt x="1341355" y="0"/>
                </a:lnTo>
                <a:lnTo>
                  <a:pt x="1341355" y="1341355"/>
                </a:lnTo>
                <a:lnTo>
                  <a:pt x="0" y="134135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15728227" y="692053"/>
            <a:ext cx="1976863" cy="1606202"/>
          </a:xfrm>
          <a:custGeom>
            <a:avLst/>
            <a:gdLst/>
            <a:ahLst/>
            <a:cxnLst/>
            <a:rect l="l" t="t" r="r" b="b"/>
            <a:pathLst>
              <a:path w="1976863" h="1606202">
                <a:moveTo>
                  <a:pt x="0" y="0"/>
                </a:moveTo>
                <a:lnTo>
                  <a:pt x="1976864" y="0"/>
                </a:lnTo>
                <a:lnTo>
                  <a:pt x="1976864" y="1606202"/>
                </a:lnTo>
                <a:lnTo>
                  <a:pt x="0" y="160620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AutoShape 5"/>
          <p:cNvSpPr/>
          <p:nvPr/>
        </p:nvSpPr>
        <p:spPr>
          <a:xfrm>
            <a:off x="1967923" y="2903213"/>
            <a:ext cx="16320077" cy="0"/>
          </a:xfrm>
          <a:prstGeom prst="line">
            <a:avLst/>
          </a:prstGeom>
          <a:ln w="76200" cap="rnd">
            <a:solidFill>
              <a:srgbClr val="67A516"/>
            </a:solidFill>
            <a:prstDash val="lgDash"/>
            <a:headEnd type="diamond" w="lg" len="lg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6760141" y="3131813"/>
            <a:ext cx="4767719" cy="6356958"/>
          </a:xfrm>
          <a:custGeom>
            <a:avLst/>
            <a:gdLst/>
            <a:ahLst/>
            <a:cxnLst/>
            <a:rect l="l" t="t" r="r" b="b"/>
            <a:pathLst>
              <a:path w="4767719" h="6356958">
                <a:moveTo>
                  <a:pt x="0" y="0"/>
                </a:moveTo>
                <a:lnTo>
                  <a:pt x="4767718" y="0"/>
                </a:lnTo>
                <a:lnTo>
                  <a:pt x="4767718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 rot="608043">
            <a:off x="11890020" y="4024292"/>
            <a:ext cx="5878286" cy="4114800"/>
          </a:xfrm>
          <a:custGeom>
            <a:avLst/>
            <a:gdLst/>
            <a:ahLst/>
            <a:cxnLst/>
            <a:rect l="l" t="t" r="r" b="b"/>
            <a:pathLst>
              <a:path w="5878286" h="4114800">
                <a:moveTo>
                  <a:pt x="0" y="0"/>
                </a:moveTo>
                <a:lnTo>
                  <a:pt x="5878285" y="0"/>
                </a:lnTo>
                <a:lnTo>
                  <a:pt x="587828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1571341" y="4024292"/>
            <a:ext cx="4869586" cy="4114800"/>
          </a:xfrm>
          <a:custGeom>
            <a:avLst/>
            <a:gdLst/>
            <a:ahLst/>
            <a:cxnLst/>
            <a:rect l="l" t="t" r="r" b="b"/>
            <a:pathLst>
              <a:path w="4869586" h="4114800">
                <a:moveTo>
                  <a:pt x="0" y="0"/>
                </a:moveTo>
                <a:lnTo>
                  <a:pt x="4869586" y="0"/>
                </a:lnTo>
                <a:lnTo>
                  <a:pt x="48695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TextBox 9"/>
          <p:cNvSpPr txBox="1"/>
          <p:nvPr/>
        </p:nvSpPr>
        <p:spPr>
          <a:xfrm>
            <a:off x="16188928" y="1078261"/>
            <a:ext cx="881665" cy="693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69"/>
              </a:lnSpc>
              <a:spcBef>
                <a:spcPct val="0"/>
              </a:spcBef>
            </a:pPr>
            <a:r>
              <a:rPr lang="en-US" sz="4049">
                <a:solidFill>
                  <a:srgbClr val="FFFFEF"/>
                </a:solidFill>
                <a:latin typeface="AC Steelfish"/>
                <a:ea typeface="AC Steelfish"/>
                <a:cs typeface="AC Steelfish"/>
                <a:sym typeface="AC Steelfish"/>
              </a:rPr>
              <a:t>05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894425" y="2045219"/>
            <a:ext cx="10656105" cy="630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58"/>
              </a:lnSpc>
              <a:spcBef>
                <a:spcPct val="0"/>
              </a:spcBef>
            </a:pPr>
            <a:r>
              <a:rPr lang="en-US" sz="3684">
                <a:solidFill>
                  <a:srgbClr val="172900"/>
                </a:solidFill>
                <a:latin typeface="Roboto"/>
                <a:ea typeface="Roboto"/>
                <a:cs typeface="Roboto"/>
                <a:sym typeface="Roboto"/>
              </a:rPr>
              <a:t>Prawda czy fałsz?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571341" y="506170"/>
            <a:ext cx="15145318" cy="1892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400"/>
              </a:lnSpc>
              <a:spcBef>
                <a:spcPct val="0"/>
              </a:spcBef>
            </a:pPr>
            <a:r>
              <a:rPr lang="en-US" sz="11000">
                <a:solidFill>
                  <a:srgbClr val="34520D"/>
                </a:solidFill>
                <a:latin typeface="AC Steelfish"/>
                <a:ea typeface="AC Steelfish"/>
                <a:cs typeface="AC Steelfish"/>
                <a:sym typeface="AC Steelfish"/>
              </a:rPr>
              <a:t>STACJA 6: KROPLA DO KROPLI</a:t>
            </a:r>
          </a:p>
        </p:txBody>
      </p:sp>
      <p:sp>
        <p:nvSpPr>
          <p:cNvPr id="3" name="Freeform 3"/>
          <p:cNvSpPr/>
          <p:nvPr/>
        </p:nvSpPr>
        <p:spPr>
          <a:xfrm>
            <a:off x="15959083" y="725245"/>
            <a:ext cx="1341355" cy="1341355"/>
          </a:xfrm>
          <a:custGeom>
            <a:avLst/>
            <a:gdLst/>
            <a:ahLst/>
            <a:cxnLst/>
            <a:rect l="l" t="t" r="r" b="b"/>
            <a:pathLst>
              <a:path w="1341355" h="1341355">
                <a:moveTo>
                  <a:pt x="0" y="0"/>
                </a:moveTo>
                <a:lnTo>
                  <a:pt x="1341355" y="0"/>
                </a:lnTo>
                <a:lnTo>
                  <a:pt x="1341355" y="1341355"/>
                </a:lnTo>
                <a:lnTo>
                  <a:pt x="0" y="134135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15728227" y="692053"/>
            <a:ext cx="1976863" cy="1606202"/>
          </a:xfrm>
          <a:custGeom>
            <a:avLst/>
            <a:gdLst/>
            <a:ahLst/>
            <a:cxnLst/>
            <a:rect l="l" t="t" r="r" b="b"/>
            <a:pathLst>
              <a:path w="1976863" h="1606202">
                <a:moveTo>
                  <a:pt x="0" y="0"/>
                </a:moveTo>
                <a:lnTo>
                  <a:pt x="1976864" y="0"/>
                </a:lnTo>
                <a:lnTo>
                  <a:pt x="1976864" y="1606202"/>
                </a:lnTo>
                <a:lnTo>
                  <a:pt x="0" y="160620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AutoShape 5"/>
          <p:cNvSpPr/>
          <p:nvPr/>
        </p:nvSpPr>
        <p:spPr>
          <a:xfrm>
            <a:off x="1967923" y="2903213"/>
            <a:ext cx="16320077" cy="0"/>
          </a:xfrm>
          <a:prstGeom prst="line">
            <a:avLst/>
          </a:prstGeom>
          <a:ln w="76200" cap="rnd">
            <a:solidFill>
              <a:srgbClr val="67A516"/>
            </a:solidFill>
            <a:prstDash val="lgDash"/>
            <a:headEnd type="diamond" w="lg" len="lg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1967923" y="3408038"/>
            <a:ext cx="4767719" cy="6356958"/>
          </a:xfrm>
          <a:custGeom>
            <a:avLst/>
            <a:gdLst/>
            <a:ahLst/>
            <a:cxnLst/>
            <a:rect l="l" t="t" r="r" b="b"/>
            <a:pathLst>
              <a:path w="4767719" h="6356958">
                <a:moveTo>
                  <a:pt x="0" y="0"/>
                </a:moveTo>
                <a:lnTo>
                  <a:pt x="4767719" y="0"/>
                </a:lnTo>
                <a:lnTo>
                  <a:pt x="4767719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7375367" y="3408038"/>
            <a:ext cx="4767719" cy="6356958"/>
          </a:xfrm>
          <a:custGeom>
            <a:avLst/>
            <a:gdLst/>
            <a:ahLst/>
            <a:cxnLst/>
            <a:rect l="l" t="t" r="r" b="b"/>
            <a:pathLst>
              <a:path w="4767719" h="6356958">
                <a:moveTo>
                  <a:pt x="0" y="0"/>
                </a:moveTo>
                <a:lnTo>
                  <a:pt x="4767718" y="0"/>
                </a:lnTo>
                <a:lnTo>
                  <a:pt x="4767718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12782811" y="3408038"/>
            <a:ext cx="4767719" cy="6356958"/>
          </a:xfrm>
          <a:custGeom>
            <a:avLst/>
            <a:gdLst/>
            <a:ahLst/>
            <a:cxnLst/>
            <a:rect l="l" t="t" r="r" b="b"/>
            <a:pathLst>
              <a:path w="4767719" h="6356958">
                <a:moveTo>
                  <a:pt x="0" y="0"/>
                </a:moveTo>
                <a:lnTo>
                  <a:pt x="4767718" y="0"/>
                </a:lnTo>
                <a:lnTo>
                  <a:pt x="4767718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TextBox 9"/>
          <p:cNvSpPr txBox="1"/>
          <p:nvPr/>
        </p:nvSpPr>
        <p:spPr>
          <a:xfrm>
            <a:off x="16188928" y="1078261"/>
            <a:ext cx="881665" cy="693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69"/>
              </a:lnSpc>
              <a:spcBef>
                <a:spcPct val="0"/>
              </a:spcBef>
            </a:pPr>
            <a:r>
              <a:rPr lang="en-US" sz="4049">
                <a:solidFill>
                  <a:srgbClr val="FFFFEF"/>
                </a:solidFill>
                <a:latin typeface="AC Steelfish"/>
                <a:ea typeface="AC Steelfish"/>
                <a:cs typeface="AC Steelfish"/>
                <a:sym typeface="AC Steelfish"/>
              </a:rPr>
              <a:t>06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894425" y="2045219"/>
            <a:ext cx="10656105" cy="630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58"/>
              </a:lnSpc>
              <a:spcBef>
                <a:spcPct val="0"/>
              </a:spcBef>
            </a:pPr>
            <a:r>
              <a:rPr lang="en-US" sz="3684">
                <a:solidFill>
                  <a:srgbClr val="172900"/>
                </a:solidFill>
                <a:latin typeface="Roboto"/>
                <a:ea typeface="Roboto"/>
                <a:cs typeface="Roboto"/>
                <a:sym typeface="Roboto"/>
              </a:rPr>
              <a:t>Ratujemy wodę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571341" y="506170"/>
            <a:ext cx="15145318" cy="1892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400"/>
              </a:lnSpc>
              <a:spcBef>
                <a:spcPct val="0"/>
              </a:spcBef>
            </a:pPr>
            <a:r>
              <a:rPr lang="en-US" sz="11000">
                <a:solidFill>
                  <a:srgbClr val="34520D"/>
                </a:solidFill>
                <a:latin typeface="AC Steelfish"/>
                <a:ea typeface="AC Steelfish"/>
                <a:cs typeface="AC Steelfish"/>
                <a:sym typeface="AC Steelfish"/>
              </a:rPr>
              <a:t>STACJA 7: EKO-TROPIENIE</a:t>
            </a:r>
          </a:p>
        </p:txBody>
      </p:sp>
      <p:sp>
        <p:nvSpPr>
          <p:cNvPr id="3" name="Freeform 3"/>
          <p:cNvSpPr/>
          <p:nvPr/>
        </p:nvSpPr>
        <p:spPr>
          <a:xfrm>
            <a:off x="15959083" y="725245"/>
            <a:ext cx="1341355" cy="1341355"/>
          </a:xfrm>
          <a:custGeom>
            <a:avLst/>
            <a:gdLst/>
            <a:ahLst/>
            <a:cxnLst/>
            <a:rect l="l" t="t" r="r" b="b"/>
            <a:pathLst>
              <a:path w="1341355" h="1341355">
                <a:moveTo>
                  <a:pt x="0" y="0"/>
                </a:moveTo>
                <a:lnTo>
                  <a:pt x="1341355" y="0"/>
                </a:lnTo>
                <a:lnTo>
                  <a:pt x="1341355" y="1341355"/>
                </a:lnTo>
                <a:lnTo>
                  <a:pt x="0" y="134135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15728227" y="692053"/>
            <a:ext cx="1976863" cy="1606202"/>
          </a:xfrm>
          <a:custGeom>
            <a:avLst/>
            <a:gdLst/>
            <a:ahLst/>
            <a:cxnLst/>
            <a:rect l="l" t="t" r="r" b="b"/>
            <a:pathLst>
              <a:path w="1976863" h="1606202">
                <a:moveTo>
                  <a:pt x="0" y="0"/>
                </a:moveTo>
                <a:lnTo>
                  <a:pt x="1976864" y="0"/>
                </a:lnTo>
                <a:lnTo>
                  <a:pt x="1976864" y="1606202"/>
                </a:lnTo>
                <a:lnTo>
                  <a:pt x="0" y="160620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AutoShape 5"/>
          <p:cNvSpPr/>
          <p:nvPr/>
        </p:nvSpPr>
        <p:spPr>
          <a:xfrm>
            <a:off x="1967923" y="2903213"/>
            <a:ext cx="16320077" cy="0"/>
          </a:xfrm>
          <a:prstGeom prst="line">
            <a:avLst/>
          </a:prstGeom>
          <a:ln w="76200" cap="rnd">
            <a:solidFill>
              <a:srgbClr val="67A516"/>
            </a:solidFill>
            <a:prstDash val="lgDash"/>
            <a:headEnd type="diamond" w="lg" len="lg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3878170" y="3408038"/>
            <a:ext cx="4497548" cy="6356958"/>
          </a:xfrm>
          <a:custGeom>
            <a:avLst/>
            <a:gdLst/>
            <a:ahLst/>
            <a:cxnLst/>
            <a:rect l="l" t="t" r="r" b="b"/>
            <a:pathLst>
              <a:path w="4497548" h="6356958">
                <a:moveTo>
                  <a:pt x="0" y="0"/>
                </a:moveTo>
                <a:lnTo>
                  <a:pt x="4497548" y="0"/>
                </a:lnTo>
                <a:lnTo>
                  <a:pt x="4497548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10403514" y="3408038"/>
            <a:ext cx="4767719" cy="6356958"/>
          </a:xfrm>
          <a:custGeom>
            <a:avLst/>
            <a:gdLst/>
            <a:ahLst/>
            <a:cxnLst/>
            <a:rect l="l" t="t" r="r" b="b"/>
            <a:pathLst>
              <a:path w="4767719" h="6356958">
                <a:moveTo>
                  <a:pt x="0" y="0"/>
                </a:moveTo>
                <a:lnTo>
                  <a:pt x="4767718" y="0"/>
                </a:lnTo>
                <a:lnTo>
                  <a:pt x="4767718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TextBox 8"/>
          <p:cNvSpPr txBox="1"/>
          <p:nvPr/>
        </p:nvSpPr>
        <p:spPr>
          <a:xfrm>
            <a:off x="16188928" y="1078261"/>
            <a:ext cx="881665" cy="693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69"/>
              </a:lnSpc>
              <a:spcBef>
                <a:spcPct val="0"/>
              </a:spcBef>
            </a:pPr>
            <a:r>
              <a:rPr lang="en-US" sz="4049">
                <a:solidFill>
                  <a:srgbClr val="FFFFEF"/>
                </a:solidFill>
                <a:latin typeface="AC Steelfish"/>
                <a:ea typeface="AC Steelfish"/>
                <a:cs typeface="AC Steelfish"/>
                <a:sym typeface="AC Steelfish"/>
              </a:rPr>
              <a:t>07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894425" y="2045219"/>
            <a:ext cx="10656105" cy="630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58"/>
              </a:lnSpc>
              <a:spcBef>
                <a:spcPct val="0"/>
              </a:spcBef>
            </a:pPr>
            <a:r>
              <a:rPr lang="en-US" sz="3684">
                <a:solidFill>
                  <a:srgbClr val="172900"/>
                </a:solidFill>
                <a:latin typeface="Roboto"/>
                <a:ea typeface="Roboto"/>
                <a:cs typeface="Roboto"/>
                <a:sym typeface="Roboto"/>
              </a:rPr>
              <a:t>Poszukiwacze natury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421</Words>
  <Application>Microsoft Office PowerPoint</Application>
  <PresentationFormat>Niestandardowy</PresentationFormat>
  <Paragraphs>69</Paragraphs>
  <Slides>26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26</vt:i4>
      </vt:variant>
    </vt:vector>
  </HeadingPairs>
  <TitlesOfParts>
    <vt:vector size="33" baseType="lpstr">
      <vt:lpstr>Arial</vt:lpstr>
      <vt:lpstr>AC Steelfish</vt:lpstr>
      <vt:lpstr>Roboto</vt:lpstr>
      <vt:lpstr>Calibri</vt:lpstr>
      <vt:lpstr>Gentlemens Script</vt:lpstr>
      <vt:lpstr>Roboto Bold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Wstęp</dc:title>
  <cp:lastModifiedBy>Katarzyna Mochnaczewska km68152</cp:lastModifiedBy>
  <cp:revision>2</cp:revision>
  <dcterms:created xsi:type="dcterms:W3CDTF">2006-08-16T00:00:00Z</dcterms:created>
  <dcterms:modified xsi:type="dcterms:W3CDTF">2026-05-15T13:27:12Z</dcterms:modified>
  <dc:identifier>DAHJuqLJHnM</dc:identifier>
</cp:coreProperties>
</file>